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71" r:id="rId5"/>
    <p:sldId id="961" r:id="rId6"/>
    <p:sldId id="258" r:id="rId7"/>
    <p:sldId id="272" r:id="rId8"/>
    <p:sldId id="273" r:id="rId9"/>
    <p:sldId id="259" r:id="rId10"/>
    <p:sldId id="260" r:id="rId11"/>
    <p:sldId id="261" r:id="rId12"/>
    <p:sldId id="262" r:id="rId13"/>
    <p:sldId id="263" r:id="rId14"/>
    <p:sldId id="264" r:id="rId15"/>
    <p:sldId id="265" r:id="rId16"/>
    <p:sldId id="266" r:id="rId17"/>
    <p:sldId id="267" r:id="rId18"/>
    <p:sldId id="268" r:id="rId19"/>
    <p:sldId id="275" r:id="rId20"/>
    <p:sldId id="276" r:id="rId21"/>
    <p:sldId id="277" r:id="rId22"/>
    <p:sldId id="278" r:id="rId23"/>
    <p:sldId id="279" r:id="rId24"/>
    <p:sldId id="280" r:id="rId25"/>
    <p:sldId id="281" r:id="rId26"/>
    <p:sldId id="282" r:id="rId27"/>
    <p:sldId id="283" r:id="rId28"/>
    <p:sldId id="285" r:id="rId29"/>
    <p:sldId id="284" r:id="rId30"/>
    <p:sldId id="269" r:id="rId31"/>
    <p:sldId id="270" r:id="rId32"/>
    <p:sldId id="288" r:id="rId33"/>
    <p:sldId id="287" r:id="rId34"/>
    <p:sldId id="289" r:id="rId35"/>
    <p:sldId id="960" r:id="rId36"/>
    <p:sldId id="290" r:id="rId37"/>
    <p:sldId id="291" r:id="rId38"/>
    <p:sldId id="286" r:id="rId39"/>
    <p:sldId id="959" r:id="rId4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11" autoAdjust="0"/>
    <p:restoredTop sz="94404" autoAdjust="0"/>
  </p:normalViewPr>
  <p:slideViewPr>
    <p:cSldViewPr snapToGrid="0">
      <p:cViewPr varScale="1">
        <p:scale>
          <a:sx n="96" d="100"/>
          <a:sy n="96" d="100"/>
        </p:scale>
        <p:origin x="119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FF2519-F905-4E09-AB81-3A1CF248988F}"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2C4CEA57-D01D-44C9-A683-B1EBB15A41BF}">
      <dgm:prSet/>
      <dgm:spPr/>
      <dgm:t>
        <a:bodyPr/>
        <a:lstStyle/>
        <a:p>
          <a:r>
            <a:rPr lang="es-ES"/>
            <a:t>Fisiológicos: menor inflamación, mejor respuesta inmune, menor activación del eje del estrés.</a:t>
          </a:r>
          <a:endParaRPr lang="en-US"/>
        </a:p>
      </dgm:t>
    </dgm:pt>
    <dgm:pt modelId="{8F8CE9A9-6DEE-4AA3-B6B4-0247845644E3}" type="parTrans" cxnId="{3E28E68B-F123-40C3-B4E2-09FC6B48B616}">
      <dgm:prSet/>
      <dgm:spPr/>
      <dgm:t>
        <a:bodyPr/>
        <a:lstStyle/>
        <a:p>
          <a:endParaRPr lang="en-US"/>
        </a:p>
      </dgm:t>
    </dgm:pt>
    <dgm:pt modelId="{A94485CC-EBB8-4232-AB72-8B7E673EE5E5}" type="sibTrans" cxnId="{3E28E68B-F123-40C3-B4E2-09FC6B48B616}">
      <dgm:prSet/>
      <dgm:spPr/>
      <dgm:t>
        <a:bodyPr/>
        <a:lstStyle/>
        <a:p>
          <a:endParaRPr lang="en-US"/>
        </a:p>
      </dgm:t>
    </dgm:pt>
    <dgm:pt modelId="{4FC96041-3AAA-4739-AB90-987E6C466147}">
      <dgm:prSet/>
      <dgm:spPr/>
      <dgm:t>
        <a:bodyPr/>
        <a:lstStyle/>
        <a:p>
          <a:r>
            <a:rPr lang="es-ES"/>
            <a:t>Psicológicos: mayor motivación, percepción de control, regulación emocional.</a:t>
          </a:r>
          <a:endParaRPr lang="en-US"/>
        </a:p>
      </dgm:t>
    </dgm:pt>
    <dgm:pt modelId="{875E274E-0166-4027-801A-5E422CEC5CD6}" type="parTrans" cxnId="{28FBDA77-FE22-44B0-9A57-9F7665118565}">
      <dgm:prSet/>
      <dgm:spPr/>
      <dgm:t>
        <a:bodyPr/>
        <a:lstStyle/>
        <a:p>
          <a:endParaRPr lang="en-US"/>
        </a:p>
      </dgm:t>
    </dgm:pt>
    <dgm:pt modelId="{4E5DA679-5E8D-476F-A4E4-625D4803B86E}" type="sibTrans" cxnId="{28FBDA77-FE22-44B0-9A57-9F7665118565}">
      <dgm:prSet/>
      <dgm:spPr/>
      <dgm:t>
        <a:bodyPr/>
        <a:lstStyle/>
        <a:p>
          <a:endParaRPr lang="en-US"/>
        </a:p>
      </dgm:t>
    </dgm:pt>
    <dgm:pt modelId="{D05DD518-A669-4B7A-A511-4B081DA36BCE}">
      <dgm:prSet/>
      <dgm:spPr/>
      <dgm:t>
        <a:bodyPr/>
        <a:lstStyle/>
        <a:p>
          <a:r>
            <a:rPr lang="es-ES"/>
            <a:t>Conductuales: más ejercicio, mejor adherencia a tratamientos, alimentación saludable.</a:t>
          </a:r>
          <a:endParaRPr lang="en-US"/>
        </a:p>
      </dgm:t>
    </dgm:pt>
    <dgm:pt modelId="{01D40F53-FE04-402E-A15F-03FF965C43F8}" type="parTrans" cxnId="{153A16D9-222F-458B-997C-52D01814A198}">
      <dgm:prSet/>
      <dgm:spPr/>
      <dgm:t>
        <a:bodyPr/>
        <a:lstStyle/>
        <a:p>
          <a:endParaRPr lang="en-US"/>
        </a:p>
      </dgm:t>
    </dgm:pt>
    <dgm:pt modelId="{B46AEAB1-F4FE-4063-B30C-29C8CFEEAD60}" type="sibTrans" cxnId="{153A16D9-222F-458B-997C-52D01814A198}">
      <dgm:prSet/>
      <dgm:spPr/>
      <dgm:t>
        <a:bodyPr/>
        <a:lstStyle/>
        <a:p>
          <a:endParaRPr lang="en-US"/>
        </a:p>
      </dgm:t>
    </dgm:pt>
    <dgm:pt modelId="{502497F2-BF60-4FFF-BC13-AE374692ED60}" type="pres">
      <dgm:prSet presAssocID="{05FF2519-F905-4E09-AB81-3A1CF248988F}" presName="vert0" presStyleCnt="0">
        <dgm:presLayoutVars>
          <dgm:dir/>
          <dgm:animOne val="branch"/>
          <dgm:animLvl val="lvl"/>
        </dgm:presLayoutVars>
      </dgm:prSet>
      <dgm:spPr/>
    </dgm:pt>
    <dgm:pt modelId="{05DCCFE9-3286-44BA-AFF8-495BB783B5EA}" type="pres">
      <dgm:prSet presAssocID="{2C4CEA57-D01D-44C9-A683-B1EBB15A41BF}" presName="thickLine" presStyleLbl="alignNode1" presStyleIdx="0" presStyleCnt="3"/>
      <dgm:spPr/>
    </dgm:pt>
    <dgm:pt modelId="{1ED40D6B-D5C0-478E-8202-CE624BF0E045}" type="pres">
      <dgm:prSet presAssocID="{2C4CEA57-D01D-44C9-A683-B1EBB15A41BF}" presName="horz1" presStyleCnt="0"/>
      <dgm:spPr/>
    </dgm:pt>
    <dgm:pt modelId="{D06F8C4C-0F2B-4720-BEEB-9D6C4DA0C60E}" type="pres">
      <dgm:prSet presAssocID="{2C4CEA57-D01D-44C9-A683-B1EBB15A41BF}" presName="tx1" presStyleLbl="revTx" presStyleIdx="0" presStyleCnt="3"/>
      <dgm:spPr/>
    </dgm:pt>
    <dgm:pt modelId="{A5A89E71-AB5C-4FFF-9D7C-EFED6023308A}" type="pres">
      <dgm:prSet presAssocID="{2C4CEA57-D01D-44C9-A683-B1EBB15A41BF}" presName="vert1" presStyleCnt="0"/>
      <dgm:spPr/>
    </dgm:pt>
    <dgm:pt modelId="{28BC4C1C-8F1A-44B9-9D22-42291492346A}" type="pres">
      <dgm:prSet presAssocID="{4FC96041-3AAA-4739-AB90-987E6C466147}" presName="thickLine" presStyleLbl="alignNode1" presStyleIdx="1" presStyleCnt="3"/>
      <dgm:spPr/>
    </dgm:pt>
    <dgm:pt modelId="{E23FD7C4-66C5-463A-B3DE-AEFE1E4E9CD0}" type="pres">
      <dgm:prSet presAssocID="{4FC96041-3AAA-4739-AB90-987E6C466147}" presName="horz1" presStyleCnt="0"/>
      <dgm:spPr/>
    </dgm:pt>
    <dgm:pt modelId="{42CC8ABF-455A-41C0-9BB6-81880C19F2A3}" type="pres">
      <dgm:prSet presAssocID="{4FC96041-3AAA-4739-AB90-987E6C466147}" presName="tx1" presStyleLbl="revTx" presStyleIdx="1" presStyleCnt="3"/>
      <dgm:spPr/>
    </dgm:pt>
    <dgm:pt modelId="{3ACA86E7-8AAC-4E4D-A007-21949BAEC996}" type="pres">
      <dgm:prSet presAssocID="{4FC96041-3AAA-4739-AB90-987E6C466147}" presName="vert1" presStyleCnt="0"/>
      <dgm:spPr/>
    </dgm:pt>
    <dgm:pt modelId="{3C3422A0-A2B6-420D-87C8-42201895DAB9}" type="pres">
      <dgm:prSet presAssocID="{D05DD518-A669-4B7A-A511-4B081DA36BCE}" presName="thickLine" presStyleLbl="alignNode1" presStyleIdx="2" presStyleCnt="3"/>
      <dgm:spPr/>
    </dgm:pt>
    <dgm:pt modelId="{2FEECD51-8FEC-4A56-B580-389415C4F3D4}" type="pres">
      <dgm:prSet presAssocID="{D05DD518-A669-4B7A-A511-4B081DA36BCE}" presName="horz1" presStyleCnt="0"/>
      <dgm:spPr/>
    </dgm:pt>
    <dgm:pt modelId="{524082D0-EA45-488F-B4D3-6946AB7C5254}" type="pres">
      <dgm:prSet presAssocID="{D05DD518-A669-4B7A-A511-4B081DA36BCE}" presName="tx1" presStyleLbl="revTx" presStyleIdx="2" presStyleCnt="3"/>
      <dgm:spPr/>
    </dgm:pt>
    <dgm:pt modelId="{0B586BCE-9FAB-4FF3-A7E6-2CF64B744D16}" type="pres">
      <dgm:prSet presAssocID="{D05DD518-A669-4B7A-A511-4B081DA36BCE}" presName="vert1" presStyleCnt="0"/>
      <dgm:spPr/>
    </dgm:pt>
  </dgm:ptLst>
  <dgm:cxnLst>
    <dgm:cxn modelId="{2AE1804D-9014-47A6-936C-2276EA543788}" type="presOf" srcId="{D05DD518-A669-4B7A-A511-4B081DA36BCE}" destId="{524082D0-EA45-488F-B4D3-6946AB7C5254}" srcOrd="0" destOrd="0" presId="urn:microsoft.com/office/officeart/2008/layout/LinedList"/>
    <dgm:cxn modelId="{28FBDA77-FE22-44B0-9A57-9F7665118565}" srcId="{05FF2519-F905-4E09-AB81-3A1CF248988F}" destId="{4FC96041-3AAA-4739-AB90-987E6C466147}" srcOrd="1" destOrd="0" parTransId="{875E274E-0166-4027-801A-5E422CEC5CD6}" sibTransId="{4E5DA679-5E8D-476F-A4E4-625D4803B86E}"/>
    <dgm:cxn modelId="{3E28E68B-F123-40C3-B4E2-09FC6B48B616}" srcId="{05FF2519-F905-4E09-AB81-3A1CF248988F}" destId="{2C4CEA57-D01D-44C9-A683-B1EBB15A41BF}" srcOrd="0" destOrd="0" parTransId="{8F8CE9A9-6DEE-4AA3-B6B4-0247845644E3}" sibTransId="{A94485CC-EBB8-4232-AB72-8B7E673EE5E5}"/>
    <dgm:cxn modelId="{79E76B8C-2BA0-4E8E-8888-8503041342EB}" type="presOf" srcId="{4FC96041-3AAA-4739-AB90-987E6C466147}" destId="{42CC8ABF-455A-41C0-9BB6-81880C19F2A3}" srcOrd="0" destOrd="0" presId="urn:microsoft.com/office/officeart/2008/layout/LinedList"/>
    <dgm:cxn modelId="{3F061CB5-5C6D-4AEF-A824-F689BB82DABA}" type="presOf" srcId="{2C4CEA57-D01D-44C9-A683-B1EBB15A41BF}" destId="{D06F8C4C-0F2B-4720-BEEB-9D6C4DA0C60E}" srcOrd="0" destOrd="0" presId="urn:microsoft.com/office/officeart/2008/layout/LinedList"/>
    <dgm:cxn modelId="{4175F9B9-0A48-4332-A394-6B7D7A7ED0EF}" type="presOf" srcId="{05FF2519-F905-4E09-AB81-3A1CF248988F}" destId="{502497F2-BF60-4FFF-BC13-AE374692ED60}" srcOrd="0" destOrd="0" presId="urn:microsoft.com/office/officeart/2008/layout/LinedList"/>
    <dgm:cxn modelId="{153A16D9-222F-458B-997C-52D01814A198}" srcId="{05FF2519-F905-4E09-AB81-3A1CF248988F}" destId="{D05DD518-A669-4B7A-A511-4B081DA36BCE}" srcOrd="2" destOrd="0" parTransId="{01D40F53-FE04-402E-A15F-03FF965C43F8}" sibTransId="{B46AEAB1-F4FE-4063-B30C-29C8CFEEAD60}"/>
    <dgm:cxn modelId="{53E62DB4-E94E-4189-9F50-7CC7911C782D}" type="presParOf" srcId="{502497F2-BF60-4FFF-BC13-AE374692ED60}" destId="{05DCCFE9-3286-44BA-AFF8-495BB783B5EA}" srcOrd="0" destOrd="0" presId="urn:microsoft.com/office/officeart/2008/layout/LinedList"/>
    <dgm:cxn modelId="{347D999A-7FC4-412C-BDF7-63716781ADD9}" type="presParOf" srcId="{502497F2-BF60-4FFF-BC13-AE374692ED60}" destId="{1ED40D6B-D5C0-478E-8202-CE624BF0E045}" srcOrd="1" destOrd="0" presId="urn:microsoft.com/office/officeart/2008/layout/LinedList"/>
    <dgm:cxn modelId="{6398CCC3-975B-4A90-9AB8-E998A3CECD03}" type="presParOf" srcId="{1ED40D6B-D5C0-478E-8202-CE624BF0E045}" destId="{D06F8C4C-0F2B-4720-BEEB-9D6C4DA0C60E}" srcOrd="0" destOrd="0" presId="urn:microsoft.com/office/officeart/2008/layout/LinedList"/>
    <dgm:cxn modelId="{4723F1AC-F274-422F-8E74-CB8C8E91791B}" type="presParOf" srcId="{1ED40D6B-D5C0-478E-8202-CE624BF0E045}" destId="{A5A89E71-AB5C-4FFF-9D7C-EFED6023308A}" srcOrd="1" destOrd="0" presId="urn:microsoft.com/office/officeart/2008/layout/LinedList"/>
    <dgm:cxn modelId="{EBA50677-0962-42E5-B417-E2D5AD4736DA}" type="presParOf" srcId="{502497F2-BF60-4FFF-BC13-AE374692ED60}" destId="{28BC4C1C-8F1A-44B9-9D22-42291492346A}" srcOrd="2" destOrd="0" presId="urn:microsoft.com/office/officeart/2008/layout/LinedList"/>
    <dgm:cxn modelId="{7B440318-83AC-492B-A30C-AE8F43EAEEA3}" type="presParOf" srcId="{502497F2-BF60-4FFF-BC13-AE374692ED60}" destId="{E23FD7C4-66C5-463A-B3DE-AEFE1E4E9CD0}" srcOrd="3" destOrd="0" presId="urn:microsoft.com/office/officeart/2008/layout/LinedList"/>
    <dgm:cxn modelId="{96D24F49-75BB-4AB7-AAE3-7CCFA3143F3E}" type="presParOf" srcId="{E23FD7C4-66C5-463A-B3DE-AEFE1E4E9CD0}" destId="{42CC8ABF-455A-41C0-9BB6-81880C19F2A3}" srcOrd="0" destOrd="0" presId="urn:microsoft.com/office/officeart/2008/layout/LinedList"/>
    <dgm:cxn modelId="{21D3417C-88FC-4585-97B7-AD3CB6EA6FBF}" type="presParOf" srcId="{E23FD7C4-66C5-463A-B3DE-AEFE1E4E9CD0}" destId="{3ACA86E7-8AAC-4E4D-A007-21949BAEC996}" srcOrd="1" destOrd="0" presId="urn:microsoft.com/office/officeart/2008/layout/LinedList"/>
    <dgm:cxn modelId="{B5E51F92-4A97-4727-A761-EEF0F3366999}" type="presParOf" srcId="{502497F2-BF60-4FFF-BC13-AE374692ED60}" destId="{3C3422A0-A2B6-420D-87C8-42201895DAB9}" srcOrd="4" destOrd="0" presId="urn:microsoft.com/office/officeart/2008/layout/LinedList"/>
    <dgm:cxn modelId="{1821391E-CA0F-4103-ACE3-2B00D83E60A6}" type="presParOf" srcId="{502497F2-BF60-4FFF-BC13-AE374692ED60}" destId="{2FEECD51-8FEC-4A56-B580-389415C4F3D4}" srcOrd="5" destOrd="0" presId="urn:microsoft.com/office/officeart/2008/layout/LinedList"/>
    <dgm:cxn modelId="{108867E7-57FE-4796-9E42-210FF7C07FCB}" type="presParOf" srcId="{2FEECD51-8FEC-4A56-B580-389415C4F3D4}" destId="{524082D0-EA45-488F-B4D3-6946AB7C5254}" srcOrd="0" destOrd="0" presId="urn:microsoft.com/office/officeart/2008/layout/LinedList"/>
    <dgm:cxn modelId="{8E6F147D-43F7-4C3A-97D0-02534797E581}" type="presParOf" srcId="{2FEECD51-8FEC-4A56-B580-389415C4F3D4}" destId="{0B586BCE-9FAB-4FF3-A7E6-2CF64B744D1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DCCFE9-3286-44BA-AFF8-495BB783B5EA}">
      <dsp:nvSpPr>
        <dsp:cNvPr id="0" name=""/>
        <dsp:cNvSpPr/>
      </dsp:nvSpPr>
      <dsp:spPr>
        <a:xfrm>
          <a:off x="0" y="2703"/>
          <a:ext cx="6900512"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6F8C4C-0F2B-4720-BEEB-9D6C4DA0C60E}">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s-ES" sz="3600" kern="1200"/>
            <a:t>Fisiológicos: menor inflamación, mejor respuesta inmune, menor activación del eje del estrés.</a:t>
          </a:r>
          <a:endParaRPr lang="en-US" sz="3600" kern="1200"/>
        </a:p>
      </dsp:txBody>
      <dsp:txXfrm>
        <a:off x="0" y="2703"/>
        <a:ext cx="6900512" cy="1843578"/>
      </dsp:txXfrm>
    </dsp:sp>
    <dsp:sp modelId="{28BC4C1C-8F1A-44B9-9D22-42291492346A}">
      <dsp:nvSpPr>
        <dsp:cNvPr id="0" name=""/>
        <dsp:cNvSpPr/>
      </dsp:nvSpPr>
      <dsp:spPr>
        <a:xfrm>
          <a:off x="0" y="1846281"/>
          <a:ext cx="6900512"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CC8ABF-455A-41C0-9BB6-81880C19F2A3}">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s-ES" sz="3600" kern="1200"/>
            <a:t>Psicológicos: mayor motivación, percepción de control, regulación emocional.</a:t>
          </a:r>
          <a:endParaRPr lang="en-US" sz="3600" kern="1200"/>
        </a:p>
      </dsp:txBody>
      <dsp:txXfrm>
        <a:off x="0" y="1846281"/>
        <a:ext cx="6900512" cy="1843578"/>
      </dsp:txXfrm>
    </dsp:sp>
    <dsp:sp modelId="{3C3422A0-A2B6-420D-87C8-42201895DAB9}">
      <dsp:nvSpPr>
        <dsp:cNvPr id="0" name=""/>
        <dsp:cNvSpPr/>
      </dsp:nvSpPr>
      <dsp:spPr>
        <a:xfrm>
          <a:off x="0" y="3689859"/>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4082D0-EA45-488F-B4D3-6946AB7C5254}">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s-ES" sz="3600" kern="1200"/>
            <a:t>Conductuales: más ejercicio, mejor adherencia a tratamientos, alimentación saludable.</a:t>
          </a:r>
          <a:endParaRPr lang="en-US" sz="3600" kern="1200"/>
        </a:p>
      </dsp:txBody>
      <dsp:txXfrm>
        <a:off x="0" y="3689859"/>
        <a:ext cx="6900512" cy="184357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AEBA20-8866-92F3-C904-F0769F3C74C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86A6C2E1-8877-9E1C-852C-B7FFD878D1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6D09E648-76FF-2C89-BD8E-C842712375BF}"/>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5" name="Marcador de pie de página 4">
            <a:extLst>
              <a:ext uri="{FF2B5EF4-FFF2-40B4-BE49-F238E27FC236}">
                <a16:creationId xmlns:a16="http://schemas.microsoft.com/office/drawing/2014/main" id="{61112B7D-08E3-CFE2-C96F-B99CD94D3BA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31C1393-F3FA-D8BA-E272-D150F0979A95}"/>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316203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686CF5-15B7-D894-A747-BB8161E741E6}"/>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19C2DB63-61D5-0CFD-0DD8-43B4961520D7}"/>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FC84657-029D-F2E4-7AE6-6DB051547F3C}"/>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5" name="Marcador de pie de página 4">
            <a:extLst>
              <a:ext uri="{FF2B5EF4-FFF2-40B4-BE49-F238E27FC236}">
                <a16:creationId xmlns:a16="http://schemas.microsoft.com/office/drawing/2014/main" id="{8B5D58BA-F8E7-1637-A727-FD4B5B052E5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9021C16-EB09-013A-558D-CF880AB905F6}"/>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1429169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562A616-9293-2DD1-B8BB-31EC752F507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1534E6DB-185E-AAE5-965D-FBDCB83EC4B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93772108-897C-9190-D2DA-B3165C9EE08B}"/>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5" name="Marcador de pie de página 4">
            <a:extLst>
              <a:ext uri="{FF2B5EF4-FFF2-40B4-BE49-F238E27FC236}">
                <a16:creationId xmlns:a16="http://schemas.microsoft.com/office/drawing/2014/main" id="{8C07155A-DD1E-B6B7-09B1-CA2411CC357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993A687-51CF-DB17-3F84-17F5C4FF6A3F}"/>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1120960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04285" y="476250"/>
            <a:ext cx="11178116" cy="59769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 name="Slide Number Placeholder 5"/>
          <p:cNvSpPr>
            <a:spLocks noGrp="1"/>
          </p:cNvSpPr>
          <p:nvPr>
            <p:ph type="sldNum" sz="quarter" idx="10"/>
          </p:nvPr>
        </p:nvSpPr>
        <p:spPr>
          <a:xfrm>
            <a:off x="8737600" y="6245225"/>
            <a:ext cx="2844800" cy="476250"/>
          </a:xfrm>
          <a:prstGeom prst="rect">
            <a:avLst/>
          </a:prstGeom>
        </p:spPr>
        <p:txBody>
          <a:bodyPr/>
          <a:lstStyle>
            <a:lvl1pPr>
              <a:defRPr/>
            </a:lvl1pPr>
          </a:lstStyle>
          <a:p>
            <a:pPr>
              <a:defRPr/>
            </a:pPr>
            <a:fld id="{EE8EE608-D762-44DE-8A21-EAF1E017FEF0}" type="slidenum">
              <a:rPr lang="en-GB"/>
              <a:pPr>
                <a:defRPr/>
              </a:pPr>
              <a:t>‹Nº›</a:t>
            </a:fld>
            <a:endParaRPr lang="en-GB"/>
          </a:p>
        </p:txBody>
      </p:sp>
    </p:spTree>
    <p:extLst>
      <p:ext uri="{BB962C8B-B14F-4D97-AF65-F5344CB8AC3E}">
        <p14:creationId xmlns:p14="http://schemas.microsoft.com/office/powerpoint/2010/main" val="3108762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99DEAB-851E-4FE0-3C46-6B66246CE49A}"/>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04B3FC3B-1B9F-5DEE-C9B2-ADC64860C5D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DE61E30-2435-2976-A30E-76F24459EF20}"/>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5" name="Marcador de pie de página 4">
            <a:extLst>
              <a:ext uri="{FF2B5EF4-FFF2-40B4-BE49-F238E27FC236}">
                <a16:creationId xmlns:a16="http://schemas.microsoft.com/office/drawing/2014/main" id="{0B089074-3B74-10DB-E614-2AEE49DBEF7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AB90D2C-BAC3-73F3-3874-A46A066CBC36}"/>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1331949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BB860D-5BFF-6E03-337D-CC9AEA551B4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3CEF38B9-6477-1F4C-B60E-99DEDA0261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E19A5CE6-0DE6-66F6-E4AD-A1553282CA14}"/>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5" name="Marcador de pie de página 4">
            <a:extLst>
              <a:ext uri="{FF2B5EF4-FFF2-40B4-BE49-F238E27FC236}">
                <a16:creationId xmlns:a16="http://schemas.microsoft.com/office/drawing/2014/main" id="{2EA92AD1-7864-5EA9-D681-7EFEA6A4FE5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0325635-A568-7C9C-BE1D-37BA1415F30E}"/>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3604166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363819-5281-AE8B-6E58-5B1E74C9B477}"/>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DC58335D-250D-BDEC-29B2-23DCDC519AA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303E7508-ED77-215E-AFC7-E3F726EE22D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CA1B4D94-74A8-1076-72A8-F23C74E908CB}"/>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6" name="Marcador de pie de página 5">
            <a:extLst>
              <a:ext uri="{FF2B5EF4-FFF2-40B4-BE49-F238E27FC236}">
                <a16:creationId xmlns:a16="http://schemas.microsoft.com/office/drawing/2014/main" id="{55F5D02F-E0CD-1551-C88E-2E72394955AA}"/>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F36F2485-2A40-1B78-0B0A-6731BCFA249B}"/>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3003694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17258B-64DA-6C15-399C-AD453F410D4A}"/>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15BA26BF-3BCE-53D0-8CC0-4538EDB43D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015EEB4-F458-991B-7201-325F8208C598}"/>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54CEBB57-E581-B68C-A8B8-2CD2923C86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44AB3DF-C090-8550-C5D7-FB9F2C754F4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9F730616-AADC-B1D0-F09B-0C84DF55899E}"/>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8" name="Marcador de pie de página 7">
            <a:extLst>
              <a:ext uri="{FF2B5EF4-FFF2-40B4-BE49-F238E27FC236}">
                <a16:creationId xmlns:a16="http://schemas.microsoft.com/office/drawing/2014/main" id="{B1E44FA8-4C6B-922A-41B0-16CF52FB4359}"/>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991EF4F9-A689-25BF-9EB7-98D7B186147B}"/>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888893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61C238-EC91-FABD-B8E6-3370B5D559D9}"/>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AA938934-5C3F-4345-558A-C0200C06A0FC}"/>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4" name="Marcador de pie de página 3">
            <a:extLst>
              <a:ext uri="{FF2B5EF4-FFF2-40B4-BE49-F238E27FC236}">
                <a16:creationId xmlns:a16="http://schemas.microsoft.com/office/drawing/2014/main" id="{87654B85-BE72-2D45-EE90-5D275A40DD8B}"/>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8440B0C9-1BDF-E8DE-AA86-1806AAE68605}"/>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2373966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6706C48-F0B1-5273-29AD-9F33E03E35AD}"/>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3" name="Marcador de pie de página 2">
            <a:extLst>
              <a:ext uri="{FF2B5EF4-FFF2-40B4-BE49-F238E27FC236}">
                <a16:creationId xmlns:a16="http://schemas.microsoft.com/office/drawing/2014/main" id="{33370E8D-2A95-67CE-F46F-B10B5466D5B3}"/>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58844C6D-932E-C3D1-872C-0605B7007059}"/>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2799708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F03497-53E5-709F-A462-569B71D55AF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6D4FE61-AE9C-41E8-7CBC-A8C8AC7D81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BF36B1C2-9633-E019-9CF0-E25871654E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DA7848E-1947-FC09-F1FB-A0AA8C5DBB2A}"/>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6" name="Marcador de pie de página 5">
            <a:extLst>
              <a:ext uri="{FF2B5EF4-FFF2-40B4-BE49-F238E27FC236}">
                <a16:creationId xmlns:a16="http://schemas.microsoft.com/office/drawing/2014/main" id="{9B6320E2-D409-466C-AD68-144D82DB292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E91D31D-7C93-9A4A-E193-D25E39E7B091}"/>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1702658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FDBD98-42A1-086C-D0B8-6C1B8AF1D1B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ED9C5F1D-D4BD-3835-C382-292E6457F0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77DD5718-3C05-3F22-E57D-B1B4B99DD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8BBCF21-43D4-DCD8-6A7E-DD1CB0197166}"/>
              </a:ext>
            </a:extLst>
          </p:cNvPr>
          <p:cNvSpPr>
            <a:spLocks noGrp="1"/>
          </p:cNvSpPr>
          <p:nvPr>
            <p:ph type="dt" sz="half" idx="10"/>
          </p:nvPr>
        </p:nvSpPr>
        <p:spPr/>
        <p:txBody>
          <a:bodyPr/>
          <a:lstStyle/>
          <a:p>
            <a:fld id="{71084B0E-99BD-40D2-8AA2-66AF7B5F421E}" type="datetimeFigureOut">
              <a:rPr lang="es-ES" smtClean="0"/>
              <a:t>15/04/2026</a:t>
            </a:fld>
            <a:endParaRPr lang="es-ES"/>
          </a:p>
        </p:txBody>
      </p:sp>
      <p:sp>
        <p:nvSpPr>
          <p:cNvPr id="6" name="Marcador de pie de página 5">
            <a:extLst>
              <a:ext uri="{FF2B5EF4-FFF2-40B4-BE49-F238E27FC236}">
                <a16:creationId xmlns:a16="http://schemas.microsoft.com/office/drawing/2014/main" id="{7CE7B792-2BF2-FD8E-2002-4510B7AA67F7}"/>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E858D025-C064-BD44-CD74-006CA6E9FA6A}"/>
              </a:ext>
            </a:extLst>
          </p:cNvPr>
          <p:cNvSpPr>
            <a:spLocks noGrp="1"/>
          </p:cNvSpPr>
          <p:nvPr>
            <p:ph type="sldNum" sz="quarter" idx="12"/>
          </p:nvPr>
        </p:nvSpPr>
        <p:spPr/>
        <p:txBody>
          <a:bodyPr/>
          <a:lstStyle/>
          <a:p>
            <a:fld id="{5C8565CA-92E7-48E7-A1AA-74931AB7FAFE}" type="slidenum">
              <a:rPr lang="es-ES" smtClean="0"/>
              <a:t>‹Nº›</a:t>
            </a:fld>
            <a:endParaRPr lang="es-ES"/>
          </a:p>
        </p:txBody>
      </p:sp>
    </p:spTree>
    <p:extLst>
      <p:ext uri="{BB962C8B-B14F-4D97-AF65-F5344CB8AC3E}">
        <p14:creationId xmlns:p14="http://schemas.microsoft.com/office/powerpoint/2010/main" val="1877672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F6680E5-6667-FB79-51CA-3ADB454460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D29434DA-638B-5775-DDFE-2A9C99C86E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68C908E3-F40B-3179-1040-D404391229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084B0E-99BD-40D2-8AA2-66AF7B5F421E}" type="datetimeFigureOut">
              <a:rPr lang="es-ES" smtClean="0"/>
              <a:t>15/04/2026</a:t>
            </a:fld>
            <a:endParaRPr lang="es-ES"/>
          </a:p>
        </p:txBody>
      </p:sp>
      <p:sp>
        <p:nvSpPr>
          <p:cNvPr id="5" name="Marcador de pie de página 4">
            <a:extLst>
              <a:ext uri="{FF2B5EF4-FFF2-40B4-BE49-F238E27FC236}">
                <a16:creationId xmlns:a16="http://schemas.microsoft.com/office/drawing/2014/main" id="{5A08F1B2-93A1-A20F-C201-C7FC0A2B6F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47350F41-DF6A-F932-D916-96FEB56CAD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C8565CA-92E7-48E7-A1AA-74931AB7FAFE}" type="slidenum">
              <a:rPr lang="es-ES" smtClean="0"/>
              <a:t>‹Nº›</a:t>
            </a:fld>
            <a:endParaRPr lang="es-ES"/>
          </a:p>
        </p:txBody>
      </p:sp>
    </p:spTree>
    <p:extLst>
      <p:ext uri="{BB962C8B-B14F-4D97-AF65-F5344CB8AC3E}">
        <p14:creationId xmlns:p14="http://schemas.microsoft.com/office/powerpoint/2010/main" val="1843143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54A24F5-24AA-65BC-43BB-DC0FE85BA572}"/>
              </a:ext>
            </a:extLst>
          </p:cNvPr>
          <p:cNvSpPr>
            <a:spLocks noGrp="1"/>
          </p:cNvSpPr>
          <p:nvPr>
            <p:ph type="ctrTitle"/>
          </p:nvPr>
        </p:nvSpPr>
        <p:spPr>
          <a:xfrm>
            <a:off x="838200" y="451381"/>
            <a:ext cx="10512552" cy="4066540"/>
          </a:xfrm>
        </p:spPr>
        <p:txBody>
          <a:bodyPr anchor="b">
            <a:normAutofit/>
          </a:bodyPr>
          <a:lstStyle/>
          <a:p>
            <a:pPr algn="l"/>
            <a:r>
              <a:rPr lang="es-ES" sz="6600" b="0" i="0">
                <a:effectLst/>
                <a:latin typeface="Segoe UI" panose="020B0502040204020203" pitchFamily="34" charset="0"/>
              </a:rPr>
              <a:t>Actitud Vital Positiva y Salud</a:t>
            </a:r>
            <a:endParaRPr lang="es-ES" sz="6600"/>
          </a:p>
        </p:txBody>
      </p:sp>
      <p:sp>
        <p:nvSpPr>
          <p:cNvPr id="3" name="Subtítulo 2">
            <a:extLst>
              <a:ext uri="{FF2B5EF4-FFF2-40B4-BE49-F238E27FC236}">
                <a16:creationId xmlns:a16="http://schemas.microsoft.com/office/drawing/2014/main" id="{E85ED009-A414-2EFC-3091-61CD4F73916C}"/>
              </a:ext>
            </a:extLst>
          </p:cNvPr>
          <p:cNvSpPr>
            <a:spLocks noGrp="1"/>
          </p:cNvSpPr>
          <p:nvPr>
            <p:ph type="subTitle" idx="1"/>
          </p:nvPr>
        </p:nvSpPr>
        <p:spPr>
          <a:xfrm>
            <a:off x="838199" y="4983276"/>
            <a:ext cx="10512552" cy="1126680"/>
          </a:xfrm>
        </p:spPr>
        <p:txBody>
          <a:bodyPr>
            <a:normAutofit/>
          </a:bodyPr>
          <a:lstStyle/>
          <a:p>
            <a:pPr algn="l"/>
            <a:r>
              <a:rPr lang="es-ES" sz="1700" b="0" i="0">
                <a:effectLst/>
                <a:latin typeface="Segoe UI" panose="020B0502040204020203" pitchFamily="34" charset="0"/>
              </a:rPr>
              <a:t>Recomendaciones prácticas y teorías psicológicas aplicadas al ámbito sanitario</a:t>
            </a:r>
          </a:p>
          <a:p>
            <a:pPr algn="l"/>
            <a:endParaRPr lang="es-ES" sz="1700">
              <a:latin typeface="Segoe UI" panose="020B0502040204020203" pitchFamily="34" charset="0"/>
            </a:endParaRPr>
          </a:p>
          <a:p>
            <a:pPr algn="l"/>
            <a:r>
              <a:rPr lang="es-ES" sz="1700">
                <a:latin typeface="Segoe UI" panose="020B0502040204020203" pitchFamily="34" charset="0"/>
              </a:rPr>
              <a:t>DR Iñaki Ferrando Morant      2026</a:t>
            </a:r>
            <a:endParaRPr lang="es-ES" sz="1700"/>
          </a:p>
        </p:txBody>
      </p:sp>
      <p:sp>
        <p:nvSpPr>
          <p:cNvPr id="17"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7202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9514662-028C-F0A6-634F-ED6F3642A1E9}"/>
              </a:ext>
            </a:extLst>
          </p:cNvPr>
          <p:cNvSpPr>
            <a:spLocks noGrp="1"/>
          </p:cNvSpPr>
          <p:nvPr>
            <p:ph type="title"/>
          </p:nvPr>
        </p:nvSpPr>
        <p:spPr>
          <a:xfrm>
            <a:off x="841248" y="256032"/>
            <a:ext cx="10506456" cy="1014984"/>
          </a:xfrm>
        </p:spPr>
        <p:txBody>
          <a:bodyPr anchor="b">
            <a:normAutofit/>
          </a:bodyPr>
          <a:lstStyle/>
          <a:p>
            <a:r>
              <a:rPr lang="es-ES" dirty="0"/>
              <a:t>RECOMENDACIONES PRÁCTICAS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Marcador de contenido 3">
            <a:extLst>
              <a:ext uri="{FF2B5EF4-FFF2-40B4-BE49-F238E27FC236}">
                <a16:creationId xmlns:a16="http://schemas.microsoft.com/office/drawing/2014/main" id="{4DEC56CB-0A43-B8BE-A9BF-272E17105A02}"/>
              </a:ext>
            </a:extLst>
          </p:cNvPr>
          <p:cNvGraphicFramePr>
            <a:graphicFrameLocks noGrp="1"/>
          </p:cNvGraphicFramePr>
          <p:nvPr>
            <p:ph idx="1"/>
            <p:extLst>
              <p:ext uri="{D42A27DB-BD31-4B8C-83A1-F6EECF244321}">
                <p14:modId xmlns:p14="http://schemas.microsoft.com/office/powerpoint/2010/main" val="3180195143"/>
              </p:ext>
            </p:extLst>
          </p:nvPr>
        </p:nvGraphicFramePr>
        <p:xfrm>
          <a:off x="838200" y="2294441"/>
          <a:ext cx="10515600" cy="3621177"/>
        </p:xfrm>
        <a:graphic>
          <a:graphicData uri="http://schemas.openxmlformats.org/drawingml/2006/table">
            <a:tbl>
              <a:tblPr/>
              <a:tblGrid>
                <a:gridCol w="2615205">
                  <a:extLst>
                    <a:ext uri="{9D8B030D-6E8A-4147-A177-3AD203B41FA5}">
                      <a16:colId xmlns:a16="http://schemas.microsoft.com/office/drawing/2014/main" val="4084726087"/>
                    </a:ext>
                  </a:extLst>
                </a:gridCol>
                <a:gridCol w="2615205">
                  <a:extLst>
                    <a:ext uri="{9D8B030D-6E8A-4147-A177-3AD203B41FA5}">
                      <a16:colId xmlns:a16="http://schemas.microsoft.com/office/drawing/2014/main" val="3379880271"/>
                    </a:ext>
                  </a:extLst>
                </a:gridCol>
                <a:gridCol w="2669985">
                  <a:extLst>
                    <a:ext uri="{9D8B030D-6E8A-4147-A177-3AD203B41FA5}">
                      <a16:colId xmlns:a16="http://schemas.microsoft.com/office/drawing/2014/main" val="3174823079"/>
                    </a:ext>
                  </a:extLst>
                </a:gridCol>
                <a:gridCol w="2615205">
                  <a:extLst>
                    <a:ext uri="{9D8B030D-6E8A-4147-A177-3AD203B41FA5}">
                      <a16:colId xmlns:a16="http://schemas.microsoft.com/office/drawing/2014/main" val="660737448"/>
                    </a:ext>
                  </a:extLst>
                </a:gridCol>
              </a:tblGrid>
              <a:tr h="445958">
                <a:tc>
                  <a:txBody>
                    <a:bodyPr/>
                    <a:lstStyle/>
                    <a:p>
                      <a:endParaRPr lang="es-ES" sz="1800"/>
                    </a:p>
                  </a:txBody>
                  <a:tcPr marL="89191" marR="89191" marT="44596" marB="44596">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endParaRPr lang="es-ES" sz="1800"/>
                    </a:p>
                  </a:txBody>
                  <a:tcPr marL="89191" marR="89191" marT="44596" marB="44596">
                    <a:lnL w="9525" cap="flat" cmpd="sng" algn="ctr">
                      <a:solidFill>
                        <a:srgbClr val="E6E6E6"/>
                      </a:solidFill>
                      <a:prstDash val="solid"/>
                      <a:round/>
                      <a:headEnd type="none" w="med" len="med"/>
                      <a:tailEnd type="none" w="med" len="med"/>
                    </a:lnL>
                    <a:lnB w="9525" cap="flat" cmpd="sng" algn="ctr">
                      <a:solidFill>
                        <a:srgbClr val="E6E6E6"/>
                      </a:solidFill>
                      <a:prstDash val="solid"/>
                      <a:round/>
                      <a:headEnd type="none" w="med" len="med"/>
                      <a:tailEnd type="none" w="med" len="med"/>
                    </a:lnB>
                  </a:tcPr>
                </a:tc>
                <a:tc>
                  <a:txBody>
                    <a:bodyPr/>
                    <a:lstStyle/>
                    <a:p>
                      <a:endParaRPr lang="es-ES" sz="1800"/>
                    </a:p>
                  </a:txBody>
                  <a:tcPr marL="89191" marR="89191" marT="44596" marB="44596">
                    <a:lnB w="9525" cap="flat" cmpd="sng" algn="ctr">
                      <a:solidFill>
                        <a:srgbClr val="E6E6E6"/>
                      </a:solidFill>
                      <a:prstDash val="solid"/>
                      <a:round/>
                      <a:headEnd type="none" w="med" len="med"/>
                      <a:tailEnd type="none" w="med" len="med"/>
                    </a:lnB>
                  </a:tcPr>
                </a:tc>
                <a:tc>
                  <a:txBody>
                    <a:bodyPr/>
                    <a:lstStyle/>
                    <a:p>
                      <a:endParaRPr lang="es-ES" sz="1800"/>
                    </a:p>
                  </a:txBody>
                  <a:tcPr marL="89191" marR="89191" marT="44596" marB="44596">
                    <a:lnB w="9525" cap="flat" cmpd="sng" algn="ctr">
                      <a:solidFill>
                        <a:srgbClr val="E6E6E6"/>
                      </a:solidFill>
                      <a:prstDash val="solid"/>
                      <a:round/>
                      <a:headEnd type="none" w="med" len="med"/>
                      <a:tailEnd type="none" w="med" len="med"/>
                    </a:lnB>
                  </a:tcPr>
                </a:tc>
                <a:extLst>
                  <a:ext uri="{0D108BD9-81ED-4DB2-BD59-A6C34878D82A}">
                    <a16:rowId xmlns:a16="http://schemas.microsoft.com/office/drawing/2014/main" val="3968608688"/>
                  </a:ext>
                </a:extLst>
              </a:tr>
              <a:tr h="392443">
                <a:tc>
                  <a:txBody>
                    <a:bodyPr/>
                    <a:lstStyle/>
                    <a:p>
                      <a:pPr>
                        <a:buNone/>
                      </a:pPr>
                      <a:r>
                        <a:rPr lang="es-ES" sz="1800">
                          <a:effectLst/>
                        </a:rPr>
                        <a:t>Estrategia</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Evidencia científica</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Aplicación individual</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Aplicación profesional</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1660533982"/>
                  </a:ext>
                </a:extLst>
              </a:tr>
              <a:tr h="927592">
                <a:tc>
                  <a:txBody>
                    <a:bodyPr/>
                    <a:lstStyle/>
                    <a:p>
                      <a:pPr>
                        <a:buNone/>
                      </a:pPr>
                      <a:r>
                        <a:rPr lang="es-ES" sz="1800">
                          <a:effectLst/>
                        </a:rPr>
                        <a:t>Gratitud</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–9 % riesgo de mortalidad en mayores</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Diario de gratitud, expresar agradecimiento</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Rondas de gratitud en equipos, feedback positivo</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3785547713"/>
                  </a:ext>
                </a:extLst>
              </a:tr>
              <a:tr h="927592">
                <a:tc>
                  <a:txBody>
                    <a:bodyPr/>
                    <a:lstStyle/>
                    <a:p>
                      <a:pPr>
                        <a:buNone/>
                      </a:pPr>
                      <a:r>
                        <a:rPr lang="es-ES" sz="1800">
                          <a:effectLst/>
                        </a:rPr>
                        <a:t>Reencuadre positivo</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 estrés y ansiedad</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Reformular pensamientos negativos</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Talleres de afrontamiento, educación emocional</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4238513298"/>
                  </a:ext>
                </a:extLst>
              </a:tr>
              <a:tr h="927592">
                <a:tc>
                  <a:txBody>
                    <a:bodyPr/>
                    <a:lstStyle/>
                    <a:p>
                      <a:pPr>
                        <a:buNone/>
                      </a:pPr>
                      <a:r>
                        <a:rPr lang="es-ES" sz="1800">
                          <a:effectLst/>
                        </a:rPr>
                        <a:t>Humor y sonrisa</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 presión arterial, ↑ bienestar</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Ver vídeos graciosos, compartir anécdotas</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1800">
                          <a:effectLst/>
                        </a:rPr>
                        <a:t>Fomentar ambiente distendido, humor saludable</a:t>
                      </a:r>
                    </a:p>
                  </a:txBody>
                  <a:tcPr marL="89191" marR="89191" marT="44596" marB="44596"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3155790862"/>
                  </a:ext>
                </a:extLst>
              </a:tr>
            </a:tbl>
          </a:graphicData>
        </a:graphic>
      </p:graphicFrame>
    </p:spTree>
    <p:extLst>
      <p:ext uri="{BB962C8B-B14F-4D97-AF65-F5344CB8AC3E}">
        <p14:creationId xmlns:p14="http://schemas.microsoft.com/office/powerpoint/2010/main" val="1577417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A7C9664-B415-5131-5927-BB204A72B2E1}"/>
              </a:ext>
            </a:extLst>
          </p:cNvPr>
          <p:cNvSpPr>
            <a:spLocks noGrp="1"/>
          </p:cNvSpPr>
          <p:nvPr>
            <p:ph type="title"/>
          </p:nvPr>
        </p:nvSpPr>
        <p:spPr>
          <a:xfrm>
            <a:off x="841248" y="256032"/>
            <a:ext cx="10506456" cy="1014984"/>
          </a:xfrm>
        </p:spPr>
        <p:txBody>
          <a:bodyPr anchor="b">
            <a:normAutofit/>
          </a:bodyPr>
          <a:lstStyle/>
          <a:p>
            <a:r>
              <a:rPr lang="es-ES" dirty="0"/>
              <a:t>RECOMENDACIONES PRÁCTICAS II</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Marcador de contenido 3">
            <a:extLst>
              <a:ext uri="{FF2B5EF4-FFF2-40B4-BE49-F238E27FC236}">
                <a16:creationId xmlns:a16="http://schemas.microsoft.com/office/drawing/2014/main" id="{041F39B9-58A6-A2F0-CD95-EE6A4DBD256B}"/>
              </a:ext>
            </a:extLst>
          </p:cNvPr>
          <p:cNvGraphicFramePr>
            <a:graphicFrameLocks noGrp="1"/>
          </p:cNvGraphicFramePr>
          <p:nvPr>
            <p:ph idx="1"/>
            <p:extLst>
              <p:ext uri="{D42A27DB-BD31-4B8C-83A1-F6EECF244321}">
                <p14:modId xmlns:p14="http://schemas.microsoft.com/office/powerpoint/2010/main" val="973872257"/>
              </p:ext>
            </p:extLst>
          </p:nvPr>
        </p:nvGraphicFramePr>
        <p:xfrm>
          <a:off x="1735977" y="1926266"/>
          <a:ext cx="8720048" cy="4357527"/>
        </p:xfrm>
        <a:graphic>
          <a:graphicData uri="http://schemas.openxmlformats.org/drawingml/2006/table">
            <a:tbl>
              <a:tblPr/>
              <a:tblGrid>
                <a:gridCol w="1912802">
                  <a:extLst>
                    <a:ext uri="{9D8B030D-6E8A-4147-A177-3AD203B41FA5}">
                      <a16:colId xmlns:a16="http://schemas.microsoft.com/office/drawing/2014/main" val="4165112049"/>
                    </a:ext>
                  </a:extLst>
                </a:gridCol>
                <a:gridCol w="2398638">
                  <a:extLst>
                    <a:ext uri="{9D8B030D-6E8A-4147-A177-3AD203B41FA5}">
                      <a16:colId xmlns:a16="http://schemas.microsoft.com/office/drawing/2014/main" val="975598811"/>
                    </a:ext>
                  </a:extLst>
                </a:gridCol>
                <a:gridCol w="2176542">
                  <a:extLst>
                    <a:ext uri="{9D8B030D-6E8A-4147-A177-3AD203B41FA5}">
                      <a16:colId xmlns:a16="http://schemas.microsoft.com/office/drawing/2014/main" val="3356608569"/>
                    </a:ext>
                  </a:extLst>
                </a:gridCol>
                <a:gridCol w="2232066">
                  <a:extLst>
                    <a:ext uri="{9D8B030D-6E8A-4147-A177-3AD203B41FA5}">
                      <a16:colId xmlns:a16="http://schemas.microsoft.com/office/drawing/2014/main" val="503769358"/>
                    </a:ext>
                  </a:extLst>
                </a:gridCol>
              </a:tblGrid>
              <a:tr h="499717">
                <a:tc>
                  <a:txBody>
                    <a:bodyPr/>
                    <a:lstStyle/>
                    <a:p>
                      <a:endParaRPr lang="es-ES" sz="2000"/>
                    </a:p>
                  </a:txBody>
                  <a:tcPr marL="99943" marR="99943" marT="49972" marB="49972">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endParaRPr lang="es-ES" sz="2000"/>
                    </a:p>
                  </a:txBody>
                  <a:tcPr marL="99943" marR="99943" marT="49972" marB="49972">
                    <a:lnL w="9525" cap="flat" cmpd="sng" algn="ctr">
                      <a:solidFill>
                        <a:srgbClr val="E6E6E6"/>
                      </a:solidFill>
                      <a:prstDash val="solid"/>
                      <a:round/>
                      <a:headEnd type="none" w="med" len="med"/>
                      <a:tailEnd type="none" w="med" len="med"/>
                    </a:lnL>
                    <a:lnB w="9525" cap="flat" cmpd="sng" algn="ctr">
                      <a:solidFill>
                        <a:srgbClr val="E6E6E6"/>
                      </a:solidFill>
                      <a:prstDash val="solid"/>
                      <a:round/>
                      <a:headEnd type="none" w="med" len="med"/>
                      <a:tailEnd type="none" w="med" len="med"/>
                    </a:lnB>
                  </a:tcPr>
                </a:tc>
                <a:tc>
                  <a:txBody>
                    <a:bodyPr/>
                    <a:lstStyle/>
                    <a:p>
                      <a:endParaRPr lang="es-ES" sz="2000"/>
                    </a:p>
                  </a:txBody>
                  <a:tcPr marL="99943" marR="99943" marT="49972" marB="49972">
                    <a:lnB w="9525" cap="flat" cmpd="sng" algn="ctr">
                      <a:solidFill>
                        <a:srgbClr val="E6E6E6"/>
                      </a:solidFill>
                      <a:prstDash val="solid"/>
                      <a:round/>
                      <a:headEnd type="none" w="med" len="med"/>
                      <a:tailEnd type="none" w="med" len="med"/>
                    </a:lnB>
                  </a:tcPr>
                </a:tc>
                <a:tc>
                  <a:txBody>
                    <a:bodyPr/>
                    <a:lstStyle/>
                    <a:p>
                      <a:endParaRPr lang="es-ES" sz="2000"/>
                    </a:p>
                  </a:txBody>
                  <a:tcPr marL="99943" marR="99943" marT="49972" marB="49972">
                    <a:lnB w="9525" cap="flat" cmpd="sng" algn="ctr">
                      <a:solidFill>
                        <a:srgbClr val="E6E6E6"/>
                      </a:solidFill>
                      <a:prstDash val="solid"/>
                      <a:round/>
                      <a:headEnd type="none" w="med" len="med"/>
                      <a:tailEnd type="none" w="med" len="med"/>
                    </a:lnB>
                  </a:tcPr>
                </a:tc>
                <a:extLst>
                  <a:ext uri="{0D108BD9-81ED-4DB2-BD59-A6C34878D82A}">
                    <a16:rowId xmlns:a16="http://schemas.microsoft.com/office/drawing/2014/main" val="3781902296"/>
                  </a:ext>
                </a:extLst>
              </a:tr>
              <a:tr h="739580">
                <a:tc>
                  <a:txBody>
                    <a:bodyPr/>
                    <a:lstStyle/>
                    <a:p>
                      <a:pPr>
                        <a:buNone/>
                      </a:pPr>
                      <a:r>
                        <a:rPr lang="es-ES" sz="2000">
                          <a:effectLst/>
                        </a:rPr>
                        <a:t>Estrategia</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Evidencia científica</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Aplicación individual</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Aplicación profesional</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4017410724"/>
                  </a:ext>
                </a:extLst>
              </a:tr>
              <a:tr h="1039410">
                <a:tc>
                  <a:txBody>
                    <a:bodyPr/>
                    <a:lstStyle/>
                    <a:p>
                      <a:pPr>
                        <a:buNone/>
                      </a:pPr>
                      <a:r>
                        <a:rPr lang="es-ES" sz="2000">
                          <a:effectLst/>
                        </a:rPr>
                        <a:t>Apoyo social</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 bienestar, ↓ cortisol</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Fortalecer relaciones, pedir ayuda</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Mentoría, grupos de apoyo entre colegas</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1672731800"/>
                  </a:ext>
                </a:extLst>
              </a:tr>
              <a:tr h="1039410">
                <a:tc>
                  <a:txBody>
                    <a:bodyPr/>
                    <a:lstStyle/>
                    <a:p>
                      <a:pPr>
                        <a:buNone/>
                      </a:pPr>
                      <a:r>
                        <a:rPr lang="es-ES" sz="2000">
                          <a:effectLst/>
                        </a:rPr>
                        <a:t>Propósito vital</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 resiliencia, ↓ deterioro funcional</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Reflexión sobre valores y metas</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Objetivos compartidos con pacientes</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496182631"/>
                  </a:ext>
                </a:extLst>
              </a:tr>
              <a:tr h="1039410">
                <a:tc>
                  <a:txBody>
                    <a:bodyPr/>
                    <a:lstStyle/>
                    <a:p>
                      <a:pPr>
                        <a:buNone/>
                      </a:pPr>
                      <a:r>
                        <a:rPr lang="es-ES" sz="2000">
                          <a:effectLst/>
                        </a:rPr>
                        <a:t>Resiliencia</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 burnout, ↑ afrontamiento activo</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Aceptación + acción, mindfulness</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tc>
                  <a:txBody>
                    <a:bodyPr/>
                    <a:lstStyle/>
                    <a:p>
                      <a:pPr>
                        <a:buNone/>
                      </a:pPr>
                      <a:r>
                        <a:rPr lang="es-ES" sz="2000">
                          <a:effectLst/>
                        </a:rPr>
                        <a:t>Programas de resiliencia</a:t>
                      </a:r>
                    </a:p>
                  </a:txBody>
                  <a:tcPr marL="99943" marR="99943" marT="49972" marB="49972"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5F5F5"/>
                    </a:solidFill>
                  </a:tcPr>
                </a:tc>
                <a:extLst>
                  <a:ext uri="{0D108BD9-81ED-4DB2-BD59-A6C34878D82A}">
                    <a16:rowId xmlns:a16="http://schemas.microsoft.com/office/drawing/2014/main" val="3419299068"/>
                  </a:ext>
                </a:extLst>
              </a:tr>
            </a:tbl>
          </a:graphicData>
        </a:graphic>
      </p:graphicFrame>
    </p:spTree>
    <p:extLst>
      <p:ext uri="{BB962C8B-B14F-4D97-AF65-F5344CB8AC3E}">
        <p14:creationId xmlns:p14="http://schemas.microsoft.com/office/powerpoint/2010/main" val="4184201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5465857-9B36-2E99-3E13-F242FCBC92CD}"/>
              </a:ext>
            </a:extLst>
          </p:cNvPr>
          <p:cNvSpPr>
            <a:spLocks noGrp="1"/>
          </p:cNvSpPr>
          <p:nvPr>
            <p:ph type="title"/>
          </p:nvPr>
        </p:nvSpPr>
        <p:spPr>
          <a:xfrm>
            <a:off x="841248" y="548640"/>
            <a:ext cx="3600860" cy="5431536"/>
          </a:xfrm>
        </p:spPr>
        <p:txBody>
          <a:bodyPr>
            <a:normAutofit/>
          </a:bodyPr>
          <a:lstStyle/>
          <a:p>
            <a:r>
              <a:rPr lang="es-ES" sz="3800"/>
              <a:t>TEORÍAS PSICOLÓGICAS CLAVE</a:t>
            </a:r>
            <a:br>
              <a:rPr lang="es-ES" sz="3800"/>
            </a:br>
            <a:endParaRPr lang="es-ES" sz="3800"/>
          </a:p>
        </p:txBody>
      </p:sp>
      <p:sp>
        <p:nvSpPr>
          <p:cNvPr id="13"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Marcador de contenido 5">
            <a:extLst>
              <a:ext uri="{FF2B5EF4-FFF2-40B4-BE49-F238E27FC236}">
                <a16:creationId xmlns:a16="http://schemas.microsoft.com/office/drawing/2014/main" id="{A535677E-3C38-5B41-C4EC-8C1C7F2616B1}"/>
              </a:ext>
            </a:extLst>
          </p:cNvPr>
          <p:cNvSpPr>
            <a:spLocks noGrp="1"/>
          </p:cNvSpPr>
          <p:nvPr>
            <p:ph idx="1"/>
          </p:nvPr>
        </p:nvSpPr>
        <p:spPr>
          <a:xfrm>
            <a:off x="5126418" y="552091"/>
            <a:ext cx="6224335" cy="5431536"/>
          </a:xfrm>
        </p:spPr>
        <p:txBody>
          <a:bodyPr anchor="ctr">
            <a:normAutofit/>
          </a:bodyPr>
          <a:lstStyle/>
          <a:p>
            <a:pPr fontAlgn="t"/>
            <a:r>
              <a:rPr lang="es-ES" sz="2200" b="0" i="0">
                <a:effectLst/>
                <a:latin typeface="Segoe UI" panose="020B0502040204020203" pitchFamily="34" charset="0"/>
              </a:rPr>
              <a:t>Psicología Positiva (Seligman, Fredrickson)</a:t>
            </a:r>
          </a:p>
          <a:p>
            <a:pPr fontAlgn="t"/>
            <a:endParaRPr lang="es-ES" sz="2200" b="0" i="0">
              <a:effectLst/>
              <a:latin typeface="Segoe UI" panose="020B0502040204020203" pitchFamily="34" charset="0"/>
            </a:endParaRPr>
          </a:p>
          <a:p>
            <a:pPr fontAlgn="t"/>
            <a:r>
              <a:rPr lang="es-ES" sz="2200" b="0" i="0">
                <a:effectLst/>
                <a:latin typeface="Segoe UI" panose="020B0502040204020203" pitchFamily="34" charset="0"/>
              </a:rPr>
              <a:t>Modelo de Creencias de Salud (HBM)</a:t>
            </a:r>
          </a:p>
          <a:p>
            <a:pPr fontAlgn="t"/>
            <a:endParaRPr lang="es-ES" sz="2200" b="0" i="0">
              <a:effectLst/>
              <a:latin typeface="Segoe UI" panose="020B0502040204020203" pitchFamily="34" charset="0"/>
            </a:endParaRPr>
          </a:p>
          <a:p>
            <a:pPr fontAlgn="t"/>
            <a:r>
              <a:rPr lang="es-ES" sz="2200" b="0" i="0">
                <a:effectLst/>
                <a:latin typeface="Segoe UI" panose="020B0502040204020203" pitchFamily="34" charset="0"/>
              </a:rPr>
              <a:t>Teoría de la Acción Planificada (Ajzen)</a:t>
            </a:r>
          </a:p>
          <a:p>
            <a:pPr fontAlgn="t"/>
            <a:endParaRPr lang="es-ES" sz="2200" b="0" i="0">
              <a:effectLst/>
              <a:latin typeface="Segoe UI" panose="020B0502040204020203" pitchFamily="34" charset="0"/>
            </a:endParaRPr>
          </a:p>
          <a:p>
            <a:pPr fontAlgn="t"/>
            <a:r>
              <a:rPr lang="es-ES" sz="2200" b="0" i="0">
                <a:effectLst/>
                <a:latin typeface="Segoe UI" panose="020B0502040204020203" pitchFamily="34" charset="0"/>
              </a:rPr>
              <a:t>Autoeficacia (Bandura)</a:t>
            </a:r>
          </a:p>
          <a:p>
            <a:pPr fontAlgn="t"/>
            <a:endParaRPr lang="es-ES" sz="2200" b="0" i="0">
              <a:effectLst/>
              <a:latin typeface="Segoe UI" panose="020B0502040204020203" pitchFamily="34" charset="0"/>
            </a:endParaRPr>
          </a:p>
          <a:p>
            <a:pPr fontAlgn="t"/>
            <a:r>
              <a:rPr lang="es-ES" sz="2200" b="0" i="0">
                <a:effectLst/>
                <a:latin typeface="Segoe UI" panose="020B0502040204020203" pitchFamily="34" charset="0"/>
              </a:rPr>
              <a:t>Salud Positiva (Huber)</a:t>
            </a:r>
          </a:p>
          <a:p>
            <a:pPr fontAlgn="t"/>
            <a:endParaRPr lang="es-ES" sz="2200" b="0" i="0">
              <a:effectLst/>
              <a:latin typeface="Segoe UI" panose="020B0502040204020203" pitchFamily="34" charset="0"/>
            </a:endParaRPr>
          </a:p>
          <a:p>
            <a:pPr fontAlgn="t"/>
            <a:r>
              <a:rPr lang="es-ES" sz="2200" b="0" i="0">
                <a:effectLst/>
                <a:latin typeface="Segoe UI" panose="020B0502040204020203" pitchFamily="34" charset="0"/>
              </a:rPr>
              <a:t>Afrontamiento del Estrés (Lazarus y Folkman)</a:t>
            </a:r>
          </a:p>
          <a:p>
            <a:endParaRPr lang="es-ES" sz="2200"/>
          </a:p>
        </p:txBody>
      </p:sp>
    </p:spTree>
    <p:extLst>
      <p:ext uri="{BB962C8B-B14F-4D97-AF65-F5344CB8AC3E}">
        <p14:creationId xmlns:p14="http://schemas.microsoft.com/office/powerpoint/2010/main" val="1683313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5704BA-FAFB-6835-307B-E005DAEB05A6}"/>
              </a:ext>
            </a:extLst>
          </p:cNvPr>
          <p:cNvSpPr>
            <a:spLocks noGrp="1"/>
          </p:cNvSpPr>
          <p:nvPr>
            <p:ph type="title"/>
          </p:nvPr>
        </p:nvSpPr>
        <p:spPr/>
        <p:txBody>
          <a:bodyPr/>
          <a:lstStyle/>
          <a:p>
            <a:r>
              <a:rPr lang="es-ES"/>
              <a:t> PSICOLOGÍA POSITIVA </a:t>
            </a:r>
            <a:endParaRPr lang="es-ES" dirty="0"/>
          </a:p>
        </p:txBody>
      </p:sp>
      <p:sp>
        <p:nvSpPr>
          <p:cNvPr id="3" name="Marcador de contenido 2">
            <a:extLst>
              <a:ext uri="{FF2B5EF4-FFF2-40B4-BE49-F238E27FC236}">
                <a16:creationId xmlns:a16="http://schemas.microsoft.com/office/drawing/2014/main" id="{5B45981D-CD12-ECB4-DB8E-432784DFCB16}"/>
              </a:ext>
            </a:extLst>
          </p:cNvPr>
          <p:cNvSpPr>
            <a:spLocks noGrp="1"/>
          </p:cNvSpPr>
          <p:nvPr>
            <p:ph idx="1"/>
          </p:nvPr>
        </p:nvSpPr>
        <p:spPr/>
        <p:txBody>
          <a:bodyPr/>
          <a:lstStyle/>
          <a:p>
            <a:r>
              <a:rPr lang="es-ES" dirty="0"/>
              <a:t>Enfoque centrado en fortalezas, emociones positivas y bienestar.</a:t>
            </a:r>
          </a:p>
          <a:p>
            <a:r>
              <a:rPr lang="es-ES" dirty="0"/>
              <a:t>Teoría “</a:t>
            </a:r>
            <a:r>
              <a:rPr lang="es-ES" dirty="0" err="1"/>
              <a:t>Broaden</a:t>
            </a:r>
            <a:r>
              <a:rPr lang="es-ES" dirty="0"/>
              <a:t>-and-</a:t>
            </a:r>
            <a:r>
              <a:rPr lang="es-ES" dirty="0" err="1"/>
              <a:t>Build</a:t>
            </a:r>
            <a:r>
              <a:rPr lang="es-ES" dirty="0"/>
              <a:t>” (Fredrickson): las emociones positivas amplían recursos cognitivos, sociales y físicos.</a:t>
            </a:r>
          </a:p>
          <a:p>
            <a:r>
              <a:rPr lang="es-ES" dirty="0"/>
              <a:t>Modelo PERMA (Seligman): Emoción positiva, Compromiso, Relaciones, Significado, Logros.</a:t>
            </a:r>
          </a:p>
          <a:p>
            <a:r>
              <a:rPr lang="es-ES" dirty="0"/>
              <a:t>Aplicación: intervenciones breves de gratitud, meditación compasiva, actos de amabilidad.</a:t>
            </a:r>
          </a:p>
        </p:txBody>
      </p:sp>
    </p:spTree>
    <p:extLst>
      <p:ext uri="{BB962C8B-B14F-4D97-AF65-F5344CB8AC3E}">
        <p14:creationId xmlns:p14="http://schemas.microsoft.com/office/powerpoint/2010/main" val="2264004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5066E43-07C1-5959-2168-662932F1F546}"/>
              </a:ext>
            </a:extLst>
          </p:cNvPr>
          <p:cNvSpPr>
            <a:spLocks noGrp="1"/>
          </p:cNvSpPr>
          <p:nvPr>
            <p:ph type="title"/>
          </p:nvPr>
        </p:nvSpPr>
        <p:spPr>
          <a:xfrm>
            <a:off x="841248" y="548640"/>
            <a:ext cx="3600860" cy="5431536"/>
          </a:xfrm>
        </p:spPr>
        <p:txBody>
          <a:bodyPr>
            <a:normAutofit/>
          </a:bodyPr>
          <a:lstStyle/>
          <a:p>
            <a:r>
              <a:rPr lang="es-ES" sz="5000"/>
              <a:t>MODELO DE CREENCIAS DE SALUD (HBM)</a:t>
            </a:r>
            <a:br>
              <a:rPr lang="es-ES" sz="5000"/>
            </a:br>
            <a:endParaRPr lang="es-ES" sz="50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E1428F76-C209-F2C4-728E-7B5AB2314CD9}"/>
              </a:ext>
            </a:extLst>
          </p:cNvPr>
          <p:cNvSpPr>
            <a:spLocks noGrp="1"/>
          </p:cNvSpPr>
          <p:nvPr>
            <p:ph idx="1"/>
          </p:nvPr>
        </p:nvSpPr>
        <p:spPr>
          <a:xfrm>
            <a:off x="5126418" y="552091"/>
            <a:ext cx="6224335" cy="5431536"/>
          </a:xfrm>
        </p:spPr>
        <p:txBody>
          <a:bodyPr anchor="ctr">
            <a:normAutofit/>
          </a:bodyPr>
          <a:lstStyle/>
          <a:p>
            <a:r>
              <a:rPr lang="es-ES" sz="2200" dirty="0"/>
              <a:t>	Conductas saludables dependen de: </a:t>
            </a:r>
          </a:p>
          <a:p>
            <a:r>
              <a:rPr lang="es-ES" sz="2200" dirty="0"/>
              <a:t>	Susceptibilidad percibida</a:t>
            </a:r>
          </a:p>
          <a:p>
            <a:r>
              <a:rPr lang="es-ES" sz="2200" dirty="0"/>
              <a:t>	Gravedad percibida</a:t>
            </a:r>
          </a:p>
          <a:p>
            <a:r>
              <a:rPr lang="es-ES" sz="2200" dirty="0"/>
              <a:t>	Beneficios percibidos</a:t>
            </a:r>
          </a:p>
          <a:p>
            <a:r>
              <a:rPr lang="es-ES" sz="2200" dirty="0"/>
              <a:t>	Barreras percibidas</a:t>
            </a:r>
          </a:p>
          <a:p>
            <a:r>
              <a:rPr lang="es-ES" sz="2200" dirty="0"/>
              <a:t>	La actitud positiva aumenta la percepción de control y los beneficios, y reduce las barreras.</a:t>
            </a:r>
          </a:p>
          <a:p>
            <a:r>
              <a:rPr lang="es-ES" sz="2200" dirty="0"/>
              <a:t>	Aplicación: campañas educativas, entrevistas motivacionales, mensajes personalizados.</a:t>
            </a:r>
          </a:p>
          <a:p>
            <a:endParaRPr lang="es-ES" sz="2200" dirty="0"/>
          </a:p>
        </p:txBody>
      </p:sp>
    </p:spTree>
    <p:extLst>
      <p:ext uri="{BB962C8B-B14F-4D97-AF65-F5344CB8AC3E}">
        <p14:creationId xmlns:p14="http://schemas.microsoft.com/office/powerpoint/2010/main" val="1199008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7ED7057-0808-773E-DC6B-A039D6330634}"/>
              </a:ext>
            </a:extLst>
          </p:cNvPr>
          <p:cNvSpPr>
            <a:spLocks noGrp="1"/>
          </p:cNvSpPr>
          <p:nvPr>
            <p:ph type="title"/>
          </p:nvPr>
        </p:nvSpPr>
        <p:spPr>
          <a:xfrm>
            <a:off x="841248" y="548640"/>
            <a:ext cx="3600860" cy="5431536"/>
          </a:xfrm>
        </p:spPr>
        <p:txBody>
          <a:bodyPr>
            <a:normAutofit/>
          </a:bodyPr>
          <a:lstStyle/>
          <a:p>
            <a:r>
              <a:rPr lang="es-ES" sz="4600"/>
              <a:t>TEORÍA DE LA ACCIÓN PLANIFICADA (Ajzen)</a:t>
            </a:r>
            <a:br>
              <a:rPr lang="es-ES" sz="4600"/>
            </a:br>
            <a:endParaRPr lang="es-ES" sz="46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2DD34A39-1BBD-DA5E-AF60-B3D4C76D4639}"/>
              </a:ext>
            </a:extLst>
          </p:cNvPr>
          <p:cNvSpPr>
            <a:spLocks noGrp="1"/>
          </p:cNvSpPr>
          <p:nvPr>
            <p:ph idx="1"/>
          </p:nvPr>
        </p:nvSpPr>
        <p:spPr>
          <a:xfrm>
            <a:off x="5126418" y="552091"/>
            <a:ext cx="6224335" cy="5431536"/>
          </a:xfrm>
        </p:spPr>
        <p:txBody>
          <a:bodyPr anchor="ctr">
            <a:normAutofit/>
          </a:bodyPr>
          <a:lstStyle/>
          <a:p>
            <a:pPr marL="0" indent="0">
              <a:buNone/>
            </a:pPr>
            <a:r>
              <a:rPr lang="es-ES" sz="2200" dirty="0"/>
              <a:t>La intención de actuar depende de: </a:t>
            </a:r>
          </a:p>
          <a:p>
            <a:r>
              <a:rPr lang="es-ES" sz="2200" dirty="0"/>
              <a:t>	Actitud hacia el comportamiento</a:t>
            </a:r>
          </a:p>
          <a:p>
            <a:r>
              <a:rPr lang="es-ES" sz="2200" dirty="0"/>
              <a:t>	Normas subjetivas</a:t>
            </a:r>
          </a:p>
          <a:p>
            <a:r>
              <a:rPr lang="es-ES" sz="2200" dirty="0"/>
              <a:t>	Control percibido</a:t>
            </a:r>
          </a:p>
          <a:p>
            <a:r>
              <a:rPr lang="es-ES" sz="2200" dirty="0"/>
              <a:t>	La actitud positiva favorece intenciones fuertes y sostenidas.</a:t>
            </a:r>
          </a:p>
          <a:p>
            <a:r>
              <a:rPr lang="es-ES" sz="2200" dirty="0"/>
              <a:t>	Aplicación: intervenciones que refuercen actitudes, normas sociales y autoeficacia.</a:t>
            </a:r>
          </a:p>
          <a:p>
            <a:endParaRPr lang="es-ES" sz="2200" dirty="0"/>
          </a:p>
        </p:txBody>
      </p:sp>
    </p:spTree>
    <p:extLst>
      <p:ext uri="{BB962C8B-B14F-4D97-AF65-F5344CB8AC3E}">
        <p14:creationId xmlns:p14="http://schemas.microsoft.com/office/powerpoint/2010/main" val="2452921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CCB9244-D99A-BE78-758A-5C4659AFC88D}"/>
              </a:ext>
            </a:extLst>
          </p:cNvPr>
          <p:cNvSpPr>
            <a:spLocks noGrp="1"/>
          </p:cNvSpPr>
          <p:nvPr>
            <p:ph type="title"/>
          </p:nvPr>
        </p:nvSpPr>
        <p:spPr>
          <a:xfrm>
            <a:off x="841248" y="548640"/>
            <a:ext cx="3600860" cy="5431536"/>
          </a:xfrm>
        </p:spPr>
        <p:txBody>
          <a:bodyPr>
            <a:normAutofit/>
          </a:bodyPr>
          <a:lstStyle/>
          <a:p>
            <a:r>
              <a:rPr lang="es-ES" sz="4200" dirty="0"/>
              <a:t>AUTOEFICACIA (Bandura)</a:t>
            </a:r>
            <a:br>
              <a:rPr lang="es-ES" sz="4200" dirty="0"/>
            </a:br>
            <a:endParaRPr lang="es-ES" sz="4200" dirty="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89F29BB6-CD02-5933-2302-724024352849}"/>
              </a:ext>
            </a:extLst>
          </p:cNvPr>
          <p:cNvSpPr>
            <a:spLocks noGrp="1"/>
          </p:cNvSpPr>
          <p:nvPr>
            <p:ph idx="1"/>
          </p:nvPr>
        </p:nvSpPr>
        <p:spPr>
          <a:xfrm>
            <a:off x="5126418" y="552091"/>
            <a:ext cx="6224335" cy="5431536"/>
          </a:xfrm>
        </p:spPr>
        <p:txBody>
          <a:bodyPr anchor="ctr">
            <a:normAutofit/>
          </a:bodyPr>
          <a:lstStyle/>
          <a:p>
            <a:pPr lvl="0"/>
            <a:r>
              <a:rPr lang="es-ES" sz="2200"/>
              <a:t>Creencia en la propia capacidad para lograr objetivos.</a:t>
            </a:r>
          </a:p>
          <a:p>
            <a:pPr lvl="0"/>
            <a:r>
              <a:rPr lang="es-ES" sz="2200"/>
              <a:t>Alta autoeficacia → mayor motivación, persistencia y éxito en conductas saludables.</a:t>
            </a:r>
          </a:p>
          <a:p>
            <a:pPr lvl="0"/>
            <a:r>
              <a:rPr lang="es-ES" sz="2200"/>
              <a:t>Se puede entrenar: experiencias de éxito, modelado, refuerzo verbal, regulación emocional.</a:t>
            </a:r>
          </a:p>
          <a:p>
            <a:pPr lvl="0"/>
            <a:r>
              <a:rPr lang="es-ES" sz="2200"/>
              <a:t>Aplicación: programas de autocuidado, rehabilitación, educación terapéutica.</a:t>
            </a:r>
          </a:p>
          <a:p>
            <a:endParaRPr lang="es-ES" sz="2200"/>
          </a:p>
        </p:txBody>
      </p:sp>
    </p:spTree>
    <p:extLst>
      <p:ext uri="{BB962C8B-B14F-4D97-AF65-F5344CB8AC3E}">
        <p14:creationId xmlns:p14="http://schemas.microsoft.com/office/powerpoint/2010/main" val="2316575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7318E61-1A5E-3CE3-684A-536A17F495B1}"/>
              </a:ext>
            </a:extLst>
          </p:cNvPr>
          <p:cNvSpPr>
            <a:spLocks noGrp="1"/>
          </p:cNvSpPr>
          <p:nvPr>
            <p:ph type="title"/>
          </p:nvPr>
        </p:nvSpPr>
        <p:spPr>
          <a:xfrm>
            <a:off x="841248" y="548640"/>
            <a:ext cx="3600860" cy="5431536"/>
          </a:xfrm>
        </p:spPr>
        <p:txBody>
          <a:bodyPr>
            <a:normAutofit/>
          </a:bodyPr>
          <a:lstStyle/>
          <a:p>
            <a:r>
              <a:rPr lang="es-ES" sz="5400"/>
              <a:t>SALUD POSITIVA (Huber)</a:t>
            </a:r>
            <a:br>
              <a:rPr lang="es-ES" sz="5400"/>
            </a:br>
            <a:endParaRPr lang="es-ES" sz="54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2C8DDE5B-BE0D-3620-4C55-FF3760FD592B}"/>
              </a:ext>
            </a:extLst>
          </p:cNvPr>
          <p:cNvSpPr>
            <a:spLocks noGrp="1"/>
          </p:cNvSpPr>
          <p:nvPr>
            <p:ph idx="1"/>
          </p:nvPr>
        </p:nvSpPr>
        <p:spPr>
          <a:xfrm>
            <a:off x="5126418" y="552091"/>
            <a:ext cx="6593407" cy="5431536"/>
          </a:xfrm>
        </p:spPr>
        <p:txBody>
          <a:bodyPr anchor="ctr">
            <a:normAutofit/>
          </a:bodyPr>
          <a:lstStyle/>
          <a:p>
            <a:r>
              <a:rPr lang="es-ES" sz="2200" dirty="0"/>
              <a:t>Salud = capacidad de adaptación y autogestión.</a:t>
            </a:r>
          </a:p>
          <a:p>
            <a:r>
              <a:rPr lang="es-ES" sz="2200" dirty="0"/>
              <a:t>Seis dimensiones: cuerpo, mente, sentido, calidad de vida, participación, vida diaria.</a:t>
            </a:r>
          </a:p>
          <a:p>
            <a:r>
              <a:rPr lang="es-ES" sz="2200" dirty="0"/>
              <a:t>Enfoque centrado en lo que importa a la persona.</a:t>
            </a:r>
          </a:p>
          <a:p>
            <a:r>
              <a:rPr lang="es-ES" sz="2200" dirty="0"/>
              <a:t>Aplicación: entrevistas centradas en valores, objetivos compartidos, empoderamiento del paciente.</a:t>
            </a:r>
          </a:p>
          <a:p>
            <a:endParaRPr lang="es-ES" sz="2200" dirty="0"/>
          </a:p>
        </p:txBody>
      </p:sp>
    </p:spTree>
    <p:extLst>
      <p:ext uri="{BB962C8B-B14F-4D97-AF65-F5344CB8AC3E}">
        <p14:creationId xmlns:p14="http://schemas.microsoft.com/office/powerpoint/2010/main" val="229038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E14F3A9-3A17-8F1C-D0E4-55283F5B63B1}"/>
              </a:ext>
            </a:extLst>
          </p:cNvPr>
          <p:cNvSpPr>
            <a:spLocks noGrp="1"/>
          </p:cNvSpPr>
          <p:nvPr>
            <p:ph type="title"/>
          </p:nvPr>
        </p:nvSpPr>
        <p:spPr>
          <a:xfrm>
            <a:off x="841248" y="548640"/>
            <a:ext cx="3600860" cy="5431536"/>
          </a:xfrm>
        </p:spPr>
        <p:txBody>
          <a:bodyPr>
            <a:normAutofit/>
          </a:bodyPr>
          <a:lstStyle/>
          <a:p>
            <a:r>
              <a:rPr lang="es-ES" sz="3400"/>
              <a:t>AFRONTAMIENTO DEL ESTRÉS (Lazarus y Folkman)</a:t>
            </a:r>
            <a:br>
              <a:rPr lang="es-ES" sz="3400"/>
            </a:br>
            <a:endParaRPr lang="es-ES" sz="34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0A672EF3-689A-969D-869C-0ADCC5A5D064}"/>
              </a:ext>
            </a:extLst>
          </p:cNvPr>
          <p:cNvSpPr>
            <a:spLocks noGrp="1"/>
          </p:cNvSpPr>
          <p:nvPr>
            <p:ph idx="1"/>
          </p:nvPr>
        </p:nvSpPr>
        <p:spPr>
          <a:xfrm>
            <a:off x="5126418" y="552091"/>
            <a:ext cx="6224335" cy="5431536"/>
          </a:xfrm>
        </p:spPr>
        <p:txBody>
          <a:bodyPr anchor="ctr">
            <a:normAutofit/>
          </a:bodyPr>
          <a:lstStyle/>
          <a:p>
            <a:pPr lvl="0"/>
            <a:r>
              <a:rPr lang="es-ES" sz="2200"/>
              <a:t>Estrés = interacción entre demandas y recursos percibidos.</a:t>
            </a:r>
          </a:p>
          <a:p>
            <a:pPr lvl="0"/>
            <a:r>
              <a:rPr lang="es-ES" sz="2200"/>
              <a:t>Estrategias de afrontamiento: </a:t>
            </a:r>
          </a:p>
          <a:p>
            <a:pPr lvl="1"/>
            <a:r>
              <a:rPr lang="es-ES" sz="2200"/>
              <a:t>Centradas en el problema (resolver la causa)</a:t>
            </a:r>
          </a:p>
          <a:p>
            <a:pPr lvl="1"/>
            <a:r>
              <a:rPr lang="es-ES" sz="2200"/>
              <a:t>Centradas en la emoción (gestionar la respuesta emocional)</a:t>
            </a:r>
          </a:p>
          <a:p>
            <a:pPr lvl="0"/>
            <a:r>
              <a:rPr lang="es-ES" sz="2200"/>
              <a:t>La actitud positiva favorece el afrontamiento activo y la reevaluación positiva.</a:t>
            </a:r>
          </a:p>
          <a:p>
            <a:pPr lvl="0"/>
            <a:r>
              <a:rPr lang="es-ES" sz="2200"/>
              <a:t>Aplicación: entrenamiento en afrontamiento, grupos de apoyo, educación emocional.</a:t>
            </a:r>
          </a:p>
          <a:p>
            <a:endParaRPr lang="es-ES" sz="2200"/>
          </a:p>
        </p:txBody>
      </p:sp>
    </p:spTree>
    <p:extLst>
      <p:ext uri="{BB962C8B-B14F-4D97-AF65-F5344CB8AC3E}">
        <p14:creationId xmlns:p14="http://schemas.microsoft.com/office/powerpoint/2010/main" val="2433234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19F3D27-7FD4-9DFC-F621-2BF3563AB648}"/>
              </a:ext>
            </a:extLst>
          </p:cNvPr>
          <p:cNvSpPr>
            <a:spLocks noGrp="1"/>
          </p:cNvSpPr>
          <p:nvPr>
            <p:ph type="title"/>
          </p:nvPr>
        </p:nvSpPr>
        <p:spPr>
          <a:xfrm>
            <a:off x="841248" y="548640"/>
            <a:ext cx="3600860" cy="5431536"/>
          </a:xfrm>
        </p:spPr>
        <p:txBody>
          <a:bodyPr>
            <a:normAutofit/>
          </a:bodyPr>
          <a:lstStyle/>
          <a:p>
            <a:r>
              <a:rPr lang="es-ES" sz="5400">
                <a:latin typeface="Segoe UI" panose="020B0502040204020203" pitchFamily="34" charset="0"/>
                <a:cs typeface="Segoe UI" panose="020B0502040204020203" pitchFamily="34" charset="0"/>
              </a:rPr>
              <a:t>Ser agradecido</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15E77A64-696D-3352-30D1-079BBE17AD40}"/>
              </a:ext>
            </a:extLst>
          </p:cNvPr>
          <p:cNvSpPr>
            <a:spLocks noGrp="1"/>
          </p:cNvSpPr>
          <p:nvPr>
            <p:ph idx="1"/>
          </p:nvPr>
        </p:nvSpPr>
        <p:spPr>
          <a:xfrm>
            <a:off x="5126418" y="552091"/>
            <a:ext cx="6224335" cy="5431536"/>
          </a:xfrm>
        </p:spPr>
        <p:txBody>
          <a:bodyPr anchor="ctr">
            <a:normAutofit/>
          </a:bodyPr>
          <a:lstStyle/>
          <a:p>
            <a:endParaRPr lang="es-ES" sz="2200">
              <a:latin typeface="Segoe UI" panose="020B0502040204020203" pitchFamily="34" charset="0"/>
              <a:cs typeface="Segoe UI" panose="020B0502040204020203" pitchFamily="34" charset="0"/>
            </a:endParaRPr>
          </a:p>
          <a:p>
            <a:r>
              <a:rPr lang="es-ES" sz="2200">
                <a:latin typeface="Segoe UI" panose="020B0502040204020203" pitchFamily="34" charset="0"/>
                <a:cs typeface="Segoe UI" panose="020B0502040204020203" pitchFamily="34" charset="0"/>
              </a:rPr>
              <a:t>Escribe en un papel las cosas que la vida te ha dado para estar agradecido</a:t>
            </a:r>
          </a:p>
          <a:p>
            <a:r>
              <a:rPr lang="es-ES" sz="2200">
                <a:latin typeface="Segoe UI" panose="020B0502040204020203" pitchFamily="34" charset="0"/>
                <a:cs typeface="Segoe UI" panose="020B0502040204020203" pitchFamily="34" charset="0"/>
              </a:rPr>
              <a:t>Escribe en un papel a quien o quienes debes agradece cosas en tu vida</a:t>
            </a:r>
          </a:p>
          <a:p>
            <a:r>
              <a:rPr lang="es-ES" sz="2200">
                <a:latin typeface="Segoe UI" panose="020B0502040204020203" pitchFamily="34" charset="0"/>
                <a:cs typeface="Segoe UI" panose="020B0502040204020203" pitchFamily="34" charset="0"/>
              </a:rPr>
              <a:t>Ejercicio diario o semanal escribe o piensa que agradecer al final del día o la semana</a:t>
            </a:r>
          </a:p>
          <a:p>
            <a:endParaRPr lang="es-ES" sz="2200"/>
          </a:p>
        </p:txBody>
      </p:sp>
    </p:spTree>
    <p:extLst>
      <p:ext uri="{BB962C8B-B14F-4D97-AF65-F5344CB8AC3E}">
        <p14:creationId xmlns:p14="http://schemas.microsoft.com/office/powerpoint/2010/main" val="1309383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D87AD1F-6328-BAF4-8D6A-8CC93711BB52}"/>
              </a:ext>
            </a:extLst>
          </p:cNvPr>
          <p:cNvSpPr>
            <a:spLocks noGrp="1"/>
          </p:cNvSpPr>
          <p:nvPr>
            <p:ph type="title"/>
          </p:nvPr>
        </p:nvSpPr>
        <p:spPr>
          <a:xfrm>
            <a:off x="841248" y="548640"/>
            <a:ext cx="3600860" cy="5431536"/>
          </a:xfrm>
        </p:spPr>
        <p:txBody>
          <a:bodyPr>
            <a:normAutofit/>
          </a:bodyPr>
          <a:lstStyle/>
          <a:p>
            <a:r>
              <a:rPr lang="es-ES" sz="3800" b="0" i="0" dirty="0">
                <a:effectLst/>
                <a:latin typeface="Segoe UI" panose="020B0502040204020203" pitchFamily="34" charset="0"/>
              </a:rPr>
              <a:t>OBJETIVOS DE LA PRESENTACIÓN</a:t>
            </a:r>
            <a:br>
              <a:rPr lang="es-ES" sz="3800" b="0" i="0" dirty="0">
                <a:effectLst/>
                <a:latin typeface="Segoe UI" panose="020B0502040204020203" pitchFamily="34" charset="0"/>
              </a:rPr>
            </a:br>
            <a:endParaRPr lang="es-ES" sz="3800" dirty="0"/>
          </a:p>
        </p:txBody>
      </p:sp>
      <p:sp>
        <p:nvSpPr>
          <p:cNvPr id="13"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Marcador de contenido 5">
            <a:extLst>
              <a:ext uri="{FF2B5EF4-FFF2-40B4-BE49-F238E27FC236}">
                <a16:creationId xmlns:a16="http://schemas.microsoft.com/office/drawing/2014/main" id="{A7F5D8B4-8865-25B3-5504-CDBFB43662AC}"/>
              </a:ext>
            </a:extLst>
          </p:cNvPr>
          <p:cNvSpPr>
            <a:spLocks noGrp="1"/>
          </p:cNvSpPr>
          <p:nvPr>
            <p:ph idx="1"/>
          </p:nvPr>
        </p:nvSpPr>
        <p:spPr>
          <a:xfrm>
            <a:off x="5126418" y="552091"/>
            <a:ext cx="6224335" cy="5431536"/>
          </a:xfrm>
        </p:spPr>
        <p:txBody>
          <a:bodyPr anchor="ctr">
            <a:normAutofit/>
          </a:bodyPr>
          <a:lstStyle/>
          <a:p>
            <a:pPr fontAlgn="t"/>
            <a:r>
              <a:rPr lang="es-ES" sz="1900" b="0" i="0" dirty="0">
                <a:effectLst/>
                <a:latin typeface="Segoe UI" panose="020B0502040204020203" pitchFamily="34" charset="0"/>
              </a:rPr>
              <a:t>Comprender cómo la actitud vital influye en la salud física, mental y en la toma de decisiones.</a:t>
            </a:r>
          </a:p>
          <a:p>
            <a:pPr fontAlgn="t"/>
            <a:endParaRPr lang="es-ES" sz="1900" b="0" i="0" dirty="0">
              <a:effectLst/>
              <a:latin typeface="Segoe UI" panose="020B0502040204020203" pitchFamily="34" charset="0"/>
            </a:endParaRPr>
          </a:p>
          <a:p>
            <a:pPr fontAlgn="t"/>
            <a:r>
              <a:rPr lang="es-ES" sz="1900" b="0" i="0" dirty="0">
                <a:effectLst/>
                <a:latin typeface="Segoe UI" panose="020B0502040204020203" pitchFamily="34" charset="0"/>
              </a:rPr>
              <a:t>Conocer recomendaciones prácticas basadas en evidencia científica para fomentar una actitud positiva.</a:t>
            </a:r>
          </a:p>
          <a:p>
            <a:pPr fontAlgn="t"/>
            <a:endParaRPr lang="es-ES" sz="1900" b="0" i="0" dirty="0">
              <a:effectLst/>
              <a:latin typeface="Segoe UI" panose="020B0502040204020203" pitchFamily="34" charset="0"/>
            </a:endParaRPr>
          </a:p>
          <a:p>
            <a:pPr fontAlgn="t"/>
            <a:r>
              <a:rPr lang="es-ES" sz="1900" b="0" i="0" dirty="0">
                <a:effectLst/>
                <a:latin typeface="Segoe UI" panose="020B0502040204020203" pitchFamily="34" charset="0"/>
              </a:rPr>
              <a:t>Explorar teorías psicológicas que explican la relación entre actitud, salud y comportamiento.</a:t>
            </a:r>
          </a:p>
          <a:p>
            <a:pPr fontAlgn="t"/>
            <a:endParaRPr lang="es-ES" sz="1900" b="0" i="0" dirty="0">
              <a:effectLst/>
              <a:latin typeface="Segoe UI" panose="020B0502040204020203" pitchFamily="34" charset="0"/>
            </a:endParaRPr>
          </a:p>
          <a:p>
            <a:pPr fontAlgn="t"/>
            <a:r>
              <a:rPr lang="es-ES" sz="1900" b="0" i="0" dirty="0">
                <a:effectLst/>
                <a:latin typeface="Segoe UI" panose="020B0502040204020203" pitchFamily="34" charset="0"/>
              </a:rPr>
              <a:t>Aplicar estos conocimientos en contextos, tanto a nivel individual como organizacional.</a:t>
            </a:r>
          </a:p>
          <a:p>
            <a:endParaRPr lang="es-ES" sz="1900" dirty="0"/>
          </a:p>
        </p:txBody>
      </p:sp>
    </p:spTree>
    <p:extLst>
      <p:ext uri="{BB962C8B-B14F-4D97-AF65-F5344CB8AC3E}">
        <p14:creationId xmlns:p14="http://schemas.microsoft.com/office/powerpoint/2010/main" val="34064046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597EA7E-CBB0-F92E-11F2-3ACDCA00A6D6}"/>
              </a:ext>
            </a:extLst>
          </p:cNvPr>
          <p:cNvSpPr>
            <a:spLocks noGrp="1"/>
          </p:cNvSpPr>
          <p:nvPr>
            <p:ph type="title"/>
          </p:nvPr>
        </p:nvSpPr>
        <p:spPr>
          <a:xfrm>
            <a:off x="841248" y="548640"/>
            <a:ext cx="3600860" cy="5431536"/>
          </a:xfrm>
        </p:spPr>
        <p:txBody>
          <a:bodyPr>
            <a:normAutofit/>
          </a:bodyPr>
          <a:lstStyle/>
          <a:p>
            <a:r>
              <a:rPr lang="es-ES" sz="4600" dirty="0">
                <a:latin typeface="Segoe UI" panose="020B0502040204020203" pitchFamily="34" charset="0"/>
                <a:cs typeface="Segoe UI" panose="020B0502040204020203" pitchFamily="34" charset="0"/>
              </a:rPr>
              <a:t>Establece un </a:t>
            </a:r>
            <a:r>
              <a:rPr lang="es-ES" sz="4600" b="1" dirty="0">
                <a:latin typeface="Segoe UI" panose="020B0502040204020203" pitchFamily="34" charset="0"/>
                <a:cs typeface="Segoe UI" panose="020B0502040204020203" pitchFamily="34" charset="0"/>
              </a:rPr>
              <a:t>nuevo ritual </a:t>
            </a:r>
            <a:r>
              <a:rPr lang="es-ES" sz="4600" dirty="0">
                <a:latin typeface="Segoe UI" panose="020B0502040204020203" pitchFamily="34" charset="0"/>
                <a:cs typeface="Segoe UI" panose="020B0502040204020203" pitchFamily="34" charset="0"/>
              </a:rPr>
              <a:t>de vez de cuando que te haga sentirte mejor </a:t>
            </a:r>
            <a:br>
              <a:rPr lang="es-ES" sz="4600" dirty="0">
                <a:latin typeface="Segoe UI" panose="020B0502040204020203" pitchFamily="34" charset="0"/>
                <a:cs typeface="Segoe UI" panose="020B0502040204020203" pitchFamily="34" charset="0"/>
              </a:rPr>
            </a:br>
            <a:endParaRPr lang="es-ES" sz="4600" dirty="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12F4F613-3095-4C27-496A-D6EC9E741A2B}"/>
              </a:ext>
            </a:extLst>
          </p:cNvPr>
          <p:cNvSpPr>
            <a:spLocks noGrp="1"/>
          </p:cNvSpPr>
          <p:nvPr>
            <p:ph idx="1"/>
          </p:nvPr>
        </p:nvSpPr>
        <p:spPr>
          <a:xfrm>
            <a:off x="5126418" y="552091"/>
            <a:ext cx="6224335" cy="5431536"/>
          </a:xfrm>
        </p:spPr>
        <p:txBody>
          <a:bodyPr anchor="ctr">
            <a:normAutofit/>
          </a:bodyPr>
          <a:lstStyle/>
          <a:p>
            <a:pPr lvl="1"/>
            <a:r>
              <a:rPr lang="es-ES" sz="2200">
                <a:latin typeface="Segoe UI" panose="020B0502040204020203" pitchFamily="34" charset="0"/>
                <a:cs typeface="Segoe UI" panose="020B0502040204020203" pitchFamily="34" charset="0"/>
              </a:rPr>
              <a:t>Dedica 15 minutos ante de dormir a meditar</a:t>
            </a:r>
          </a:p>
          <a:p>
            <a:pPr lvl="1"/>
            <a:r>
              <a:rPr lang="es-ES" sz="2200">
                <a:latin typeface="Segoe UI" panose="020B0502040204020203" pitchFamily="34" charset="0"/>
                <a:cs typeface="Segoe UI" panose="020B0502040204020203" pitchFamily="34" charset="0"/>
              </a:rPr>
              <a:t>5 minutos antes de iniciar mi trabajo a planificar la jornada</a:t>
            </a:r>
          </a:p>
          <a:p>
            <a:pPr lvl="1"/>
            <a:r>
              <a:rPr lang="es-ES" sz="2200">
                <a:latin typeface="Segoe UI" panose="020B0502040204020203" pitchFamily="34" charset="0"/>
                <a:cs typeface="Segoe UI" panose="020B0502040204020203" pitchFamily="34" charset="0"/>
              </a:rPr>
              <a:t>Manda cartas y correos de agradecimiento </a:t>
            </a:r>
          </a:p>
          <a:p>
            <a:pPr lvl="1"/>
            <a:r>
              <a:rPr lang="es-ES" sz="2200">
                <a:latin typeface="Segoe UI" panose="020B0502040204020203" pitchFamily="34" charset="0"/>
                <a:cs typeface="Segoe UI" panose="020B0502040204020203" pitchFamily="34" charset="0"/>
              </a:rPr>
              <a:t>¿Qué cosas he querido cambiar de mi vida, sin éxito?</a:t>
            </a:r>
          </a:p>
          <a:p>
            <a:pPr lvl="1"/>
            <a:r>
              <a:rPr lang="es-ES" sz="2200">
                <a:latin typeface="Segoe UI" panose="020B0502040204020203" pitchFamily="34" charset="0"/>
                <a:cs typeface="Segoe UI" panose="020B0502040204020203" pitchFamily="34" charset="0"/>
              </a:rPr>
              <a:t> ¿Qué nuevos comportamientos o decisiones he tratado de adoptar y no he podido mantener?</a:t>
            </a:r>
          </a:p>
          <a:p>
            <a:pPr lvl="1"/>
            <a:endParaRPr lang="es-ES" sz="2200">
              <a:latin typeface="Segoe UI" panose="020B0502040204020203" pitchFamily="34" charset="0"/>
              <a:cs typeface="Segoe UI" panose="020B0502040204020203" pitchFamily="34" charset="0"/>
            </a:endParaRPr>
          </a:p>
          <a:p>
            <a:pPr marL="0" indent="0">
              <a:buNone/>
            </a:pPr>
            <a:r>
              <a:rPr lang="es-ES" sz="2200">
                <a:latin typeface="Segoe UI" panose="020B0502040204020203" pitchFamily="34" charset="0"/>
                <a:cs typeface="Segoe UI" panose="020B0502040204020203" pitchFamily="34" charset="0"/>
              </a:rPr>
              <a:t>«Somos lo que hacemos con frecuencia. La excelencia se logra con el hábito.»</a:t>
            </a:r>
          </a:p>
          <a:p>
            <a:pPr marL="0" indent="0">
              <a:buNone/>
            </a:pPr>
            <a:r>
              <a:rPr lang="es-ES" sz="2200">
                <a:latin typeface="Segoe UI" panose="020B0502040204020203" pitchFamily="34" charset="0"/>
                <a:cs typeface="Segoe UI" panose="020B0502040204020203" pitchFamily="34" charset="0"/>
              </a:rPr>
              <a:t> 						ARISTÓTELES</a:t>
            </a:r>
          </a:p>
        </p:txBody>
      </p:sp>
    </p:spTree>
    <p:extLst>
      <p:ext uri="{BB962C8B-B14F-4D97-AF65-F5344CB8AC3E}">
        <p14:creationId xmlns:p14="http://schemas.microsoft.com/office/powerpoint/2010/main" val="4100669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2176C644-1F09-DEE1-339E-3E8901FE2FC9}"/>
              </a:ext>
            </a:extLst>
          </p:cNvPr>
          <p:cNvSpPr>
            <a:spLocks noGrp="1"/>
          </p:cNvSpPr>
          <p:nvPr>
            <p:ph idx="1"/>
          </p:nvPr>
        </p:nvSpPr>
        <p:spPr>
          <a:xfrm>
            <a:off x="382772" y="1929384"/>
            <a:ext cx="11621386" cy="4817612"/>
          </a:xfrm>
        </p:spPr>
        <p:txBody>
          <a:bodyPr>
            <a:normAutofit/>
          </a:bodyPr>
          <a:lstStyle/>
          <a:p>
            <a:pPr marL="0" indent="0">
              <a:buNone/>
            </a:pPr>
            <a:r>
              <a:rPr lang="es-ES" sz="1800" b="1" dirty="0"/>
              <a:t>Actividad física</a:t>
            </a:r>
          </a:p>
          <a:p>
            <a:pPr marL="0" indent="0">
              <a:buNone/>
            </a:pPr>
            <a:r>
              <a:rPr lang="es-ES" sz="1400" dirty="0"/>
              <a:t>¿Cómo me siento después de hacer ejercicio? ¿Cuál es el ejercicio que más me gusta?</a:t>
            </a:r>
          </a:p>
          <a:p>
            <a:pPr marL="0" indent="0">
              <a:buNone/>
            </a:pPr>
            <a:r>
              <a:rPr lang="es-ES" sz="1800" b="1" dirty="0"/>
              <a:t>La paradoja del trabajo ( ”subidón de lo bien hecho”)</a:t>
            </a:r>
          </a:p>
          <a:p>
            <a:pPr marL="0" indent="0">
              <a:buNone/>
            </a:pPr>
            <a:r>
              <a:rPr lang="es-ES" sz="1400" dirty="0"/>
              <a:t>¿Cómo puedo aprender a evaluar mi propia experiencia en el estudio o en el trabajo de una manera positiva? ¿Qué es lo que más me gusta de lo que hago? ¿Lo disfruto? ¿Qué personas conozco que disfrutan con su trabajo?</a:t>
            </a:r>
          </a:p>
          <a:p>
            <a:pPr marL="0" indent="0">
              <a:buNone/>
            </a:pPr>
            <a:r>
              <a:rPr lang="es-ES" sz="1800" b="1" dirty="0"/>
              <a:t>Las personas mas sanas y felices se pasan la vida aprendiendo</a:t>
            </a:r>
          </a:p>
          <a:p>
            <a:pPr marL="0" indent="0">
              <a:buNone/>
            </a:pPr>
            <a:r>
              <a:rPr lang="es-ES" sz="1400" dirty="0"/>
              <a:t>Piense en la relación entre las dos actividades, la personal y la profesional. ¿Qué cosas le gustan de ambas? ¿Comparten algo en común? En caso de que sea así, ¿puede señalar en qué coinciden para usted el «placer» y el «trabajo»?</a:t>
            </a:r>
          </a:p>
          <a:p>
            <a:pPr marL="0" indent="0">
              <a:buNone/>
            </a:pPr>
            <a:r>
              <a:rPr lang="es-ES" sz="1800" b="1" dirty="0"/>
              <a:t>Prioriza las cosas importantes</a:t>
            </a:r>
          </a:p>
          <a:p>
            <a:pPr marL="0" indent="0">
              <a:buNone/>
            </a:pPr>
            <a:r>
              <a:rPr lang="es-ES" sz="1400" dirty="0"/>
              <a:t>¿Qué vale para mí más que todo el oro del mundo? ¿Hay algo de lo que he hecho en mi vida que tenga para mí un significado verdaderamente profundo? ¿Qué cosa de auténtico valor puedo hacer en el futuro que me dé más felicidad que el dinero?</a:t>
            </a:r>
          </a:p>
          <a:p>
            <a:pPr marL="0" indent="0">
              <a:buNone/>
            </a:pPr>
            <a:r>
              <a:rPr lang="es-ES" sz="1800" b="1" dirty="0"/>
              <a:t> Se buena gente (Piensa y haz el bien)</a:t>
            </a:r>
          </a:p>
          <a:p>
            <a:pPr marL="0" indent="0">
              <a:buNone/>
            </a:pPr>
            <a:r>
              <a:rPr lang="es-ES" sz="1400" dirty="0"/>
              <a:t>Piense en alguna ocasión en que haya contribuido al bienestar de alguna persona, y trate de volver a experimentar lo que sintió en ese momento. Piense en la manera en que dar y recibir están relacionados, como dos caras de una misma moneda. ¿Me siento dispuesto a seguir contribuyendo al bienestar de los demás? ¿Y a recibir el bienestar que otros me ofrezcan?</a:t>
            </a:r>
          </a:p>
          <a:p>
            <a:endParaRPr lang="es-ES" sz="1400" dirty="0"/>
          </a:p>
        </p:txBody>
      </p:sp>
    </p:spTree>
    <p:extLst>
      <p:ext uri="{BB962C8B-B14F-4D97-AF65-F5344CB8AC3E}">
        <p14:creationId xmlns:p14="http://schemas.microsoft.com/office/powerpoint/2010/main" val="4046752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73D8A258-F021-F0F0-E2C7-5308A4617220}"/>
              </a:ext>
            </a:extLst>
          </p:cNvPr>
          <p:cNvSpPr>
            <a:spLocks noGrp="1"/>
          </p:cNvSpPr>
          <p:nvPr>
            <p:ph idx="1"/>
          </p:nvPr>
        </p:nvSpPr>
        <p:spPr>
          <a:xfrm>
            <a:off x="276447" y="1929384"/>
            <a:ext cx="11077353" cy="4737230"/>
          </a:xfrm>
        </p:spPr>
        <p:txBody>
          <a:bodyPr>
            <a:normAutofit lnSpcReduction="10000"/>
          </a:bodyPr>
          <a:lstStyle/>
          <a:p>
            <a:pPr marL="0" indent="0">
              <a:buNone/>
            </a:pPr>
            <a:r>
              <a:rPr lang="es-ES" sz="1400" b="1" dirty="0"/>
              <a:t>No huyas de la dificultad de aprender</a:t>
            </a:r>
          </a:p>
          <a:p>
            <a:pPr marL="0" indent="0">
              <a:buNone/>
            </a:pPr>
            <a:r>
              <a:rPr lang="es-ES" sz="1400" dirty="0"/>
              <a:t>Recuerde alguna experiencia desagradable o alguna dificultad por la que haya pasado, y pregúntese: ¿qué aprendí de esa situación? ¿En qué medida contribuyó a mi crecimiento personal?</a:t>
            </a:r>
          </a:p>
          <a:p>
            <a:pPr marL="0" indent="0">
              <a:buNone/>
            </a:pPr>
            <a:r>
              <a:rPr lang="es-ES" sz="1400" b="1" dirty="0"/>
              <a:t>Dar tiempo al tiempo ( gestión del tiempo)</a:t>
            </a:r>
          </a:p>
          <a:p>
            <a:pPr marL="0" indent="0">
              <a:buNone/>
            </a:pPr>
            <a:r>
              <a:rPr lang="es-ES" sz="1400" dirty="0"/>
              <a:t>¿En qué áreas de mi actividad, si las hay, siento que estoy sacrificando mi felicidad por las presiones del tiempo?</a:t>
            </a:r>
          </a:p>
          <a:p>
            <a:pPr marL="0" indent="0">
              <a:buNone/>
            </a:pPr>
            <a:r>
              <a:rPr lang="es-ES" sz="1400" dirty="0"/>
              <a:t>¿Dónde puedo simplificar mis actividades? ¿Qué puedo eliminar? ¿Paso demasiado tiempo conectado a Internet o viendo la televisión? ¿Puedo reducir el número de mis reuniones de trabajo o el tiempo que duran?</a:t>
            </a:r>
          </a:p>
          <a:p>
            <a:pPr marL="0" indent="0">
              <a:buNone/>
            </a:pPr>
            <a:r>
              <a:rPr lang="es-ES" sz="1400" dirty="0"/>
              <a:t>¿Estoy haciendo cosas que podría perfectamente no hacer?</a:t>
            </a:r>
          </a:p>
          <a:p>
            <a:pPr marL="0" indent="0">
              <a:buNone/>
            </a:pPr>
            <a:r>
              <a:rPr lang="es-ES" sz="1400" b="1" dirty="0"/>
              <a:t>Disfruta del “viaje “ vital</a:t>
            </a:r>
          </a:p>
          <a:p>
            <a:pPr marL="0" indent="0">
              <a:buNone/>
            </a:pPr>
            <a:r>
              <a:rPr lang="es-ES" sz="1400" dirty="0"/>
              <a:t>Retroceda en su mente a algún momento, que puede ser una experiencia concreta o un período de tiempo más largo, que le haya proporcionado tanto beneficios presentes como futuros hedonismo, nihilismo</a:t>
            </a:r>
          </a:p>
          <a:p>
            <a:pPr marL="0" indent="0">
              <a:buNone/>
            </a:pPr>
            <a:r>
              <a:rPr lang="es-ES" sz="1400" b="1" dirty="0"/>
              <a:t>Profundiza  en el conocimiento del otro y recuerda los momentos agradables</a:t>
            </a:r>
          </a:p>
          <a:p>
            <a:pPr marL="0" indent="0">
              <a:buNone/>
            </a:pPr>
            <a:r>
              <a:rPr lang="es-ES" sz="1400" dirty="0"/>
              <a:t>¿De qué maneras puedo darme a conocer a mi pareja? ¿De qué maneras puedo llegar a conocer mejor a mi pareja? ¿Qué cosas puede hacer hoy, mañana, la semana que viene, y durante los próximos diez o veinte años para aportar más felicidad a su relación de pareja?</a:t>
            </a:r>
          </a:p>
          <a:p>
            <a:pPr marL="0" indent="0">
              <a:buNone/>
            </a:pPr>
            <a:r>
              <a:rPr lang="es-ES" sz="1400" b="1" dirty="0"/>
              <a:t>Aprender de los fracasos</a:t>
            </a:r>
          </a:p>
          <a:p>
            <a:pPr marL="0" indent="0">
              <a:buNone/>
            </a:pPr>
            <a:r>
              <a:rPr lang="es-ES" sz="1400" dirty="0"/>
              <a:t>Recuerde algún reto al que se haya enfrentado, alguna cosa difícil que se haya atrevido a superar, y responda: ¿qué cosas aprendí de mi experiencia? ¿En qué siento que salí fortalecido de ella?</a:t>
            </a:r>
          </a:p>
          <a:p>
            <a:endParaRPr lang="es-ES" sz="1000" dirty="0"/>
          </a:p>
        </p:txBody>
      </p:sp>
    </p:spTree>
    <p:extLst>
      <p:ext uri="{BB962C8B-B14F-4D97-AF65-F5344CB8AC3E}">
        <p14:creationId xmlns:p14="http://schemas.microsoft.com/office/powerpoint/2010/main" val="15388051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D86F37DC-AC06-991A-2440-F946155D25FA}"/>
              </a:ext>
            </a:extLst>
          </p:cNvPr>
          <p:cNvSpPr>
            <a:spLocks noGrp="1"/>
          </p:cNvSpPr>
          <p:nvPr>
            <p:ph idx="1"/>
          </p:nvPr>
        </p:nvSpPr>
        <p:spPr>
          <a:xfrm>
            <a:off x="838200" y="1929384"/>
            <a:ext cx="10515600" cy="4251960"/>
          </a:xfrm>
        </p:spPr>
        <p:txBody>
          <a:bodyPr>
            <a:normAutofit/>
          </a:bodyPr>
          <a:lstStyle/>
          <a:p>
            <a:pPr marL="0" indent="0">
              <a:buNone/>
            </a:pPr>
            <a:r>
              <a:rPr lang="es-ES" sz="1200" b="1" dirty="0"/>
              <a:t>Perfeccionismo vs </a:t>
            </a:r>
            <a:r>
              <a:rPr lang="es-ES" sz="1200" b="1" dirty="0" err="1"/>
              <a:t>optimalismo</a:t>
            </a:r>
            <a:endParaRPr lang="es-ES" sz="1200" b="1" dirty="0"/>
          </a:p>
          <a:p>
            <a:pPr marL="0" indent="0">
              <a:buNone/>
            </a:pPr>
            <a:r>
              <a:rPr lang="es-ES" sz="1200" dirty="0"/>
              <a:t>¿Hay aspectos de la vida hacia los que tengo una actitud </a:t>
            </a:r>
            <a:r>
              <a:rPr lang="es-ES" sz="1200" dirty="0" err="1"/>
              <a:t>optimalista</a:t>
            </a:r>
            <a:r>
              <a:rPr lang="es-ES" sz="1200" dirty="0"/>
              <a:t>? ¿Hay áreas en las que tiendo más a ser perfeccionista? Rechazar o aceptar fracaso, emociones negativas , éxito, realidad</a:t>
            </a:r>
          </a:p>
          <a:p>
            <a:pPr marL="0" indent="0">
              <a:buNone/>
            </a:pPr>
            <a:r>
              <a:rPr lang="es-ES" sz="1200" b="1" dirty="0"/>
              <a:t>Obsérvate a ti mismo con realismo y cariño</a:t>
            </a:r>
          </a:p>
          <a:p>
            <a:pPr marL="0" indent="0">
              <a:buNone/>
            </a:pPr>
            <a:r>
              <a:rPr lang="es-ES" sz="1200" dirty="0"/>
              <a:t>Pensando en la distribución del tiempo según la regla 80/20, ¿cuáles son las cosas que podría reducir? ¿A cuáles debería dedicar más tiempo? ¿Dedica tiempo suficiente y de calidad a sus “fundamentales”?</a:t>
            </a:r>
          </a:p>
          <a:p>
            <a:pPr marL="0" indent="0">
              <a:buNone/>
            </a:pPr>
            <a:r>
              <a:rPr lang="es-ES" sz="1200" b="1" dirty="0"/>
              <a:t>Deja fluir las emociones con humanidad controlada</a:t>
            </a:r>
          </a:p>
          <a:p>
            <a:pPr marL="0" indent="0">
              <a:buNone/>
            </a:pPr>
            <a:r>
              <a:rPr lang="es-ES" sz="1200" dirty="0"/>
              <a:t>¿Qué recuerdo que me enseñaron, cuando niño, acerca de las cosas que debía o no debía expresar? ¿Cómo manifiesto mis emociones, las agradables y las desagradables?</a:t>
            </a:r>
          </a:p>
          <a:p>
            <a:pPr marL="0" indent="0">
              <a:buNone/>
            </a:pPr>
            <a:r>
              <a:rPr lang="es-ES" sz="1200" b="1" dirty="0"/>
              <a:t>Se integro</a:t>
            </a:r>
          </a:p>
          <a:p>
            <a:pPr marL="0" indent="0">
              <a:buNone/>
            </a:pPr>
            <a:r>
              <a:rPr lang="es-ES" sz="1200" dirty="0"/>
              <a:t>Integridad es el estado de hallarse como un todo, sin divisiones. hay congruencia entre su palabra y sus actos. Autoestima/integridad/verdad  A mayor grado de Integridad mayor Autoestima y viceversa</a:t>
            </a:r>
          </a:p>
          <a:p>
            <a:pPr marL="0" indent="0">
              <a:buNone/>
            </a:pPr>
            <a:r>
              <a:rPr lang="es-ES" sz="1200" b="1" dirty="0"/>
              <a:t>Recuerda y disfruta de tus experiencias cumbre</a:t>
            </a:r>
          </a:p>
          <a:p>
            <a:pPr marL="0" indent="0">
              <a:buNone/>
            </a:pPr>
            <a:r>
              <a:rPr lang="es-ES" sz="1200" dirty="0"/>
              <a:t>¿Puedo recordar alguna experiencia cumbre que he tenido? ¿Qué puedo hacer para tener más experiencias cumbre en mi vida?</a:t>
            </a:r>
          </a:p>
          <a:p>
            <a:pPr marL="0" indent="0">
              <a:buNone/>
            </a:pPr>
            <a:r>
              <a:rPr lang="es-ES" sz="1200" b="1" dirty="0"/>
              <a:t>Aprovecha las situaciones de estancamiento</a:t>
            </a:r>
          </a:p>
          <a:p>
            <a:pPr marL="0" indent="0">
              <a:buNone/>
            </a:pPr>
            <a:r>
              <a:rPr lang="es-ES" sz="1200" dirty="0"/>
              <a:t>¿En qué momento me he sentido atascado en mi relación de pareja? ¿Qué hice, o pude haber hecho, para salir de ese estancamiento más fortalecido?</a:t>
            </a:r>
          </a:p>
          <a:p>
            <a:endParaRPr lang="es-ES" sz="1200" dirty="0"/>
          </a:p>
        </p:txBody>
      </p:sp>
    </p:spTree>
    <p:extLst>
      <p:ext uri="{BB962C8B-B14F-4D97-AF65-F5344CB8AC3E}">
        <p14:creationId xmlns:p14="http://schemas.microsoft.com/office/powerpoint/2010/main" val="3486068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36E74991-A2D4-A3BC-707D-E56FBD1B6A57}"/>
              </a:ext>
            </a:extLst>
          </p:cNvPr>
          <p:cNvSpPr>
            <a:spLocks noGrp="1"/>
          </p:cNvSpPr>
          <p:nvPr>
            <p:ph idx="1"/>
          </p:nvPr>
        </p:nvSpPr>
        <p:spPr>
          <a:xfrm>
            <a:off x="838200" y="1929384"/>
            <a:ext cx="10515600" cy="4251960"/>
          </a:xfrm>
        </p:spPr>
        <p:txBody>
          <a:bodyPr>
            <a:normAutofit/>
          </a:bodyPr>
          <a:lstStyle/>
          <a:p>
            <a:pPr marL="0" lvl="0" indent="0" defTabSz="685800">
              <a:spcBef>
                <a:spcPts val="0"/>
              </a:spcBef>
              <a:buNone/>
              <a:defRPr/>
            </a:pPr>
            <a:r>
              <a:rPr lang="es-ES" sz="2000" b="1" dirty="0">
                <a:latin typeface="Calibri" panose="020F0502020204030204"/>
                <a:ea typeface="ＭＳ Ｐゴシック" pitchFamily="34" charset="-128"/>
              </a:rPr>
              <a:t>Piensa en los demás ( Generosidad reciproca)</a:t>
            </a:r>
          </a:p>
          <a:p>
            <a:pPr marL="0" lvl="0" indent="0" defTabSz="685800">
              <a:spcBef>
                <a:spcPts val="0"/>
              </a:spcBef>
              <a:buNone/>
              <a:defRPr/>
            </a:pPr>
            <a:r>
              <a:rPr lang="es-ES" sz="2000" dirty="0">
                <a:latin typeface="Calibri" panose="020F0502020204030204"/>
                <a:ea typeface="ＭＳ Ｐゴシック" pitchFamily="34" charset="-128"/>
              </a:rPr>
              <a:t>¿Cuándo fue la última vez que hice algo por alguien? Al margen de que fuera algo importante o pequeño, ¿cómo me sentí al contribuir de alguna manera a la felicidad de otra persona?</a:t>
            </a:r>
          </a:p>
          <a:p>
            <a:pPr marL="0" lvl="0" indent="0" defTabSz="685800">
              <a:spcBef>
                <a:spcPts val="0"/>
              </a:spcBef>
              <a:buNone/>
              <a:defRPr/>
            </a:pPr>
            <a:r>
              <a:rPr lang="es-ES" sz="2000" b="1" dirty="0">
                <a:latin typeface="Calibri" panose="020F0502020204030204"/>
                <a:ea typeface="ＭＳ Ｐゴシック" pitchFamily="34" charset="-128"/>
              </a:rPr>
              <a:t>Busca virtudes mas que defectos</a:t>
            </a:r>
          </a:p>
          <a:p>
            <a:pPr marL="0" lvl="0" indent="0" defTabSz="685800">
              <a:spcBef>
                <a:spcPts val="0"/>
              </a:spcBef>
              <a:buNone/>
              <a:defRPr/>
            </a:pPr>
            <a:r>
              <a:rPr lang="es-ES" sz="2000" dirty="0">
                <a:latin typeface="Calibri" panose="020F0502020204030204"/>
                <a:ea typeface="ＭＳ Ｐゴシック" pitchFamily="34" charset="-128"/>
              </a:rPr>
              <a:t>¿Soy más un buscador de virtudes o un buscador de defectos? ¿En qué aspectos de mi vida soy más parecido al buscador de virtudes?</a:t>
            </a:r>
          </a:p>
          <a:p>
            <a:pPr marL="0" lvl="0" indent="0" defTabSz="685800">
              <a:spcBef>
                <a:spcPts val="0"/>
              </a:spcBef>
              <a:buNone/>
              <a:defRPr/>
            </a:pPr>
            <a:r>
              <a:rPr lang="es-ES" sz="2000" b="1" dirty="0">
                <a:latin typeface="Calibri" panose="020F0502020204030204"/>
                <a:ea typeface="ＭＳ Ｐゴシック" pitchFamily="34" charset="-128"/>
              </a:rPr>
              <a:t>Se agradecido explícitamente</a:t>
            </a:r>
          </a:p>
          <a:p>
            <a:pPr marL="0" lvl="0" indent="0" defTabSz="685800">
              <a:spcBef>
                <a:spcPts val="0"/>
              </a:spcBef>
              <a:buNone/>
              <a:defRPr/>
            </a:pPr>
            <a:r>
              <a:rPr lang="es-ES" sz="2000" dirty="0">
                <a:latin typeface="Calibri" panose="020F0502020204030204"/>
                <a:ea typeface="ＭＳ Ｐゴシック" pitchFamily="34" charset="-128"/>
              </a:rPr>
              <a:t>«La gratitud no es solo la mayor de las virtudes, sino la madre de todas.» CICERÓN</a:t>
            </a:r>
          </a:p>
          <a:p>
            <a:pPr marL="0" lvl="0" indent="0" defTabSz="685800">
              <a:spcBef>
                <a:spcPts val="0"/>
              </a:spcBef>
              <a:buNone/>
              <a:defRPr/>
            </a:pPr>
            <a:r>
              <a:rPr lang="es-ES" sz="2000" b="1" dirty="0">
                <a:latin typeface="Calibri" panose="020F0502020204030204"/>
                <a:ea typeface="ＭＳ Ｐゴシック" pitchFamily="34" charset="-128"/>
              </a:rPr>
              <a:t>Descansa y duerme lo mejor posible</a:t>
            </a:r>
          </a:p>
          <a:p>
            <a:pPr marL="0" lvl="0" indent="0" defTabSz="685800">
              <a:spcBef>
                <a:spcPts val="0"/>
              </a:spcBef>
              <a:buNone/>
              <a:defRPr/>
            </a:pPr>
            <a:r>
              <a:rPr lang="es-ES" sz="2000" dirty="0">
                <a:latin typeface="Calibri" panose="020F0502020204030204"/>
                <a:ea typeface="ＭＳ Ｐゴシック" pitchFamily="34" charset="-128"/>
              </a:rPr>
              <a:t>¿Descanso lo suficiente cada día? ¿Me tomo los descansos que necesito a lo largo de la jornada? ¿Duermo todo lo necesario? ¿Me tomo un día libre a la semana? ¿Cuándo fueron mis últimas vacaciones? ¿Cuándo serán las próximas?</a:t>
            </a:r>
          </a:p>
          <a:p>
            <a:pPr marL="0" lvl="0" indent="0" defTabSz="685800">
              <a:spcBef>
                <a:spcPts val="0"/>
              </a:spcBef>
              <a:buNone/>
              <a:defRPr/>
            </a:pPr>
            <a:r>
              <a:rPr lang="es-ES" sz="2000" b="1" dirty="0">
                <a:latin typeface="Calibri" panose="020F0502020204030204"/>
                <a:ea typeface="ＭＳ Ｐゴシック" pitchFamily="34" charset="-128"/>
              </a:rPr>
              <a:t>Busca el lado bueno de las cosas (acento  en lo positivo)</a:t>
            </a:r>
          </a:p>
          <a:p>
            <a:pPr marL="0" lvl="0" indent="0" defTabSz="685800">
              <a:spcBef>
                <a:spcPts val="0"/>
              </a:spcBef>
              <a:buNone/>
              <a:defRPr/>
            </a:pPr>
            <a:r>
              <a:rPr lang="es-ES" sz="2000" dirty="0">
                <a:latin typeface="Calibri" panose="020F0502020204030204"/>
                <a:ea typeface="ＭＳ Ｐゴシック" pitchFamily="34" charset="-128"/>
              </a:rPr>
              <a:t>Toques de afecto. Haga una lista de toques de afecto de sesenta segundos de duración, y trate de incorporar en su relación tres de ellos cada día durante la próxima semana.</a:t>
            </a:r>
          </a:p>
          <a:p>
            <a:endParaRPr lang="es-ES" sz="2000" dirty="0"/>
          </a:p>
        </p:txBody>
      </p:sp>
    </p:spTree>
    <p:extLst>
      <p:ext uri="{BB962C8B-B14F-4D97-AF65-F5344CB8AC3E}">
        <p14:creationId xmlns:p14="http://schemas.microsoft.com/office/powerpoint/2010/main" val="375399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9DDBED7-BFCF-F1AC-3915-3C81561BE7AA}"/>
              </a:ext>
            </a:extLst>
          </p:cNvPr>
          <p:cNvSpPr>
            <a:spLocks noGrp="1"/>
          </p:cNvSpPr>
          <p:nvPr>
            <p:ph type="title"/>
          </p:nvPr>
        </p:nvSpPr>
        <p:spPr>
          <a:xfrm>
            <a:off x="838200" y="365125"/>
            <a:ext cx="10515600" cy="1325563"/>
          </a:xfrm>
        </p:spPr>
        <p:txBody>
          <a:bodyPr>
            <a:normAutofit/>
          </a:bodyPr>
          <a:lstStyle/>
          <a:p>
            <a:endParaRPr lang="es-E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F5EAFD54-6FBE-64A5-2DCB-AF22103055CA}"/>
              </a:ext>
            </a:extLst>
          </p:cNvPr>
          <p:cNvSpPr>
            <a:spLocks noGrp="1"/>
          </p:cNvSpPr>
          <p:nvPr>
            <p:ph idx="1"/>
          </p:nvPr>
        </p:nvSpPr>
        <p:spPr>
          <a:xfrm>
            <a:off x="838200" y="1929384"/>
            <a:ext cx="10515600" cy="4251960"/>
          </a:xfrm>
        </p:spPr>
        <p:txBody>
          <a:bodyPr>
            <a:normAutofit/>
          </a:bodyPr>
          <a:lstStyle/>
          <a:p>
            <a:pPr marL="0" lvl="0" indent="0" defTabSz="685800">
              <a:spcBef>
                <a:spcPts val="0"/>
              </a:spcBef>
              <a:buNone/>
              <a:defRPr/>
            </a:pPr>
            <a:r>
              <a:rPr lang="es-ES" sz="2200" b="1" dirty="0">
                <a:latin typeface="Calibri" panose="020F0502020204030204"/>
                <a:ea typeface="ＭＳ Ｐゴシック" pitchFamily="34" charset="-128"/>
              </a:rPr>
              <a:t>Descubramos la realidad</a:t>
            </a:r>
          </a:p>
          <a:p>
            <a:pPr marL="0" lvl="0" indent="0" defTabSz="685800">
              <a:spcBef>
                <a:spcPts val="0"/>
              </a:spcBef>
              <a:buNone/>
              <a:defRPr/>
            </a:pPr>
            <a:r>
              <a:rPr lang="es-ES" sz="2200" dirty="0">
                <a:latin typeface="Calibri" panose="020F0502020204030204"/>
                <a:ea typeface="ＭＳ Ｐゴシック" pitchFamily="34" charset="-128"/>
              </a:rPr>
              <a:t>restaurar el sentido de la realidad mediante la corrección del pensamiento distorsionado. Proceso PRP: darme a mí mismo permiso para ser humano, reconstruir cognitivamente la situación y enfocarla desde una</a:t>
            </a:r>
          </a:p>
          <a:p>
            <a:pPr marL="0" lvl="0" indent="0" defTabSz="685800">
              <a:spcBef>
                <a:spcPts val="0"/>
              </a:spcBef>
              <a:buNone/>
              <a:defRPr/>
            </a:pPr>
            <a:r>
              <a:rPr lang="es-ES" sz="2200" dirty="0">
                <a:latin typeface="Calibri" panose="020F0502020204030204"/>
                <a:ea typeface="ＭＳ Ｐゴシック" pitchFamily="34" charset="-128"/>
              </a:rPr>
              <a:t>perspectiva más amplia.</a:t>
            </a:r>
          </a:p>
          <a:p>
            <a:pPr marL="0" lvl="0" indent="0" defTabSz="685800">
              <a:spcBef>
                <a:spcPts val="0"/>
              </a:spcBef>
              <a:buNone/>
              <a:defRPr/>
            </a:pPr>
            <a:r>
              <a:rPr lang="es-ES" sz="2200" b="1" dirty="0">
                <a:latin typeface="Calibri" panose="020F0502020204030204"/>
                <a:ea typeface="ＭＳ Ｐゴシック" pitchFamily="34" charset="-128"/>
              </a:rPr>
              <a:t>Facilitemos las cosas a los demás</a:t>
            </a:r>
          </a:p>
          <a:p>
            <a:pPr marL="0" lvl="0" indent="0" defTabSz="685800">
              <a:spcBef>
                <a:spcPts val="0"/>
              </a:spcBef>
              <a:buNone/>
              <a:defRPr/>
            </a:pPr>
            <a:r>
              <a:rPr lang="es-ES" sz="2200" dirty="0">
                <a:latin typeface="Calibri" panose="020F0502020204030204"/>
                <a:ea typeface="ＭＳ Ｐゴシック" pitchFamily="34" charset="-128"/>
              </a:rPr>
              <a:t>Haga una lista de cosas que podría hacer para</a:t>
            </a:r>
          </a:p>
          <a:p>
            <a:pPr marL="0" lvl="0" indent="0" defTabSz="685800">
              <a:spcBef>
                <a:spcPts val="0"/>
              </a:spcBef>
              <a:buNone/>
              <a:defRPr/>
            </a:pPr>
            <a:r>
              <a:rPr lang="es-ES" sz="2200" dirty="0">
                <a:latin typeface="Calibri" panose="020F0502020204030204"/>
                <a:ea typeface="ＭＳ Ｐゴシック" pitchFamily="34" charset="-128"/>
              </a:rPr>
              <a:t>hacerles la vida más fácil.</a:t>
            </a:r>
          </a:p>
          <a:p>
            <a:pPr marL="0" lvl="0" indent="0" defTabSz="685800">
              <a:spcBef>
                <a:spcPts val="0"/>
              </a:spcBef>
              <a:buNone/>
              <a:defRPr/>
            </a:pPr>
            <a:r>
              <a:rPr lang="es-ES" sz="2200" b="1" dirty="0">
                <a:latin typeface="Calibri" panose="020F0502020204030204"/>
                <a:ea typeface="ＭＳ Ｐゴシック" pitchFamily="34" charset="-128"/>
              </a:rPr>
              <a:t>Resiliencia básica en el duelo</a:t>
            </a:r>
            <a:r>
              <a:rPr lang="es-ES" sz="2200" dirty="0">
                <a:latin typeface="Calibri" panose="020F0502020204030204"/>
                <a:ea typeface="ＭＳ Ｐゴシック" pitchFamily="34" charset="-128"/>
              </a:rPr>
              <a:t>.</a:t>
            </a:r>
          </a:p>
          <a:p>
            <a:pPr marL="0" lvl="0" indent="0" defTabSz="685800">
              <a:spcBef>
                <a:spcPts val="0"/>
              </a:spcBef>
              <a:buNone/>
              <a:defRPr/>
            </a:pPr>
            <a:r>
              <a:rPr lang="es-ES" sz="2200" dirty="0">
                <a:latin typeface="Calibri" panose="020F0502020204030204"/>
                <a:ea typeface="ＭＳ Ｐゴシック" pitchFamily="34" charset="-128"/>
              </a:rPr>
              <a:t> Desarrolla la entereza. Crecimiento </a:t>
            </a:r>
            <a:r>
              <a:rPr lang="es-ES" sz="2200" dirty="0" err="1">
                <a:latin typeface="Calibri" panose="020F0502020204030204"/>
                <a:ea typeface="ＭＳ Ｐゴシック" pitchFamily="34" charset="-128"/>
              </a:rPr>
              <a:t>postraumatico</a:t>
            </a:r>
            <a:endParaRPr lang="es-ES" sz="2200" dirty="0">
              <a:latin typeface="Calibri" panose="020F0502020204030204"/>
              <a:ea typeface="ＭＳ Ｐゴシック" pitchFamily="34" charset="-128"/>
            </a:endParaRPr>
          </a:p>
          <a:p>
            <a:pPr marL="0" lvl="0" indent="0" defTabSz="685800">
              <a:spcBef>
                <a:spcPts val="0"/>
              </a:spcBef>
              <a:buNone/>
              <a:defRPr/>
            </a:pPr>
            <a:r>
              <a:rPr lang="es-ES" sz="2200" dirty="0">
                <a:latin typeface="Calibri" panose="020F0502020204030204"/>
                <a:ea typeface="ＭＳ Ｐゴシック" pitchFamily="34" charset="-128"/>
              </a:rPr>
              <a:t>¿Cómo he manejado las pérdidas que he sufrido en el pasado, de una</a:t>
            </a:r>
          </a:p>
          <a:p>
            <a:pPr marL="0" lvl="0" indent="0" defTabSz="685800">
              <a:spcBef>
                <a:spcPts val="0"/>
              </a:spcBef>
              <a:buNone/>
              <a:defRPr/>
            </a:pPr>
            <a:r>
              <a:rPr lang="es-ES" sz="2200" dirty="0">
                <a:latin typeface="Calibri" panose="020F0502020204030204"/>
                <a:ea typeface="ＭＳ Ｐゴシック" pitchFamily="34" charset="-128"/>
              </a:rPr>
              <a:t>amistad, una relación, un empleo o alguna otra cosa importante para mí?</a:t>
            </a:r>
          </a:p>
          <a:p>
            <a:endParaRPr lang="es-ES" sz="2200" dirty="0"/>
          </a:p>
        </p:txBody>
      </p:sp>
    </p:spTree>
    <p:extLst>
      <p:ext uri="{BB962C8B-B14F-4D97-AF65-F5344CB8AC3E}">
        <p14:creationId xmlns:p14="http://schemas.microsoft.com/office/powerpoint/2010/main" val="2574173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42FA726-E0EE-7B4B-7A89-464BBACD703A}"/>
              </a:ext>
            </a:extLst>
          </p:cNvPr>
          <p:cNvSpPr>
            <a:spLocks noGrp="1"/>
          </p:cNvSpPr>
          <p:nvPr>
            <p:ph type="title"/>
          </p:nvPr>
        </p:nvSpPr>
        <p:spPr>
          <a:xfrm>
            <a:off x="838200" y="365125"/>
            <a:ext cx="10515600" cy="1325563"/>
          </a:xfrm>
        </p:spPr>
        <p:txBody>
          <a:bodyPr>
            <a:normAutofit/>
          </a:bodyPr>
          <a:lstStyle/>
          <a:p>
            <a:endParaRPr lang="es-ES" sz="54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C4A7E3F3-6A71-575A-55B7-026A7E510FC8}"/>
              </a:ext>
            </a:extLst>
          </p:cNvPr>
          <p:cNvSpPr>
            <a:spLocks noGrp="1"/>
          </p:cNvSpPr>
          <p:nvPr>
            <p:ph idx="1"/>
          </p:nvPr>
        </p:nvSpPr>
        <p:spPr>
          <a:xfrm>
            <a:off x="838200" y="1929384"/>
            <a:ext cx="10515600" cy="4251960"/>
          </a:xfrm>
        </p:spPr>
        <p:txBody>
          <a:bodyPr>
            <a:normAutofit lnSpcReduction="10000"/>
          </a:bodyPr>
          <a:lstStyle/>
          <a:p>
            <a:pPr marL="0" lvl="0" indent="0" defTabSz="685800">
              <a:spcBef>
                <a:spcPts val="750"/>
              </a:spcBef>
              <a:buNone/>
              <a:defRPr/>
            </a:pPr>
            <a:r>
              <a:rPr lang="es-ES" sz="2200" b="1" dirty="0">
                <a:latin typeface="Calibri" panose="020F0502020204030204"/>
              </a:rPr>
              <a:t>Ten conciencia del momento.</a:t>
            </a:r>
          </a:p>
          <a:p>
            <a:pPr marL="0" lvl="0" indent="0" defTabSz="685800">
              <a:spcBef>
                <a:spcPts val="750"/>
              </a:spcBef>
              <a:buNone/>
              <a:defRPr/>
            </a:pPr>
            <a:r>
              <a:rPr lang="es-ES" sz="2200" dirty="0">
                <a:latin typeface="Calibri" panose="020F0502020204030204"/>
              </a:rPr>
              <a:t> Se </a:t>
            </a:r>
            <a:r>
              <a:rPr lang="es-ES" sz="2200" dirty="0" err="1">
                <a:latin typeface="Calibri" panose="020F0502020204030204"/>
              </a:rPr>
              <a:t>instantaneísta</a:t>
            </a:r>
            <a:r>
              <a:rPr lang="es-ES" sz="2200" dirty="0">
                <a:latin typeface="Calibri" panose="020F0502020204030204"/>
              </a:rPr>
              <a:t>. Vive el aquí y ahora. Momento a momento</a:t>
            </a:r>
          </a:p>
          <a:p>
            <a:pPr marL="0" lvl="0" indent="0" defTabSz="685800">
              <a:spcBef>
                <a:spcPts val="750"/>
              </a:spcBef>
              <a:buNone/>
              <a:defRPr/>
            </a:pPr>
            <a:r>
              <a:rPr lang="es-ES" sz="2200" dirty="0">
                <a:latin typeface="Calibri" panose="020F0502020204030204"/>
              </a:rPr>
              <a:t> “La plenitud de la conciencia abarca la completa posesión de cada momento de la experiencia humana sea éste bueno, feo o malo” Kabat-Zinn</a:t>
            </a:r>
          </a:p>
          <a:p>
            <a:pPr marL="0" lvl="0" indent="0" defTabSz="685800">
              <a:spcBef>
                <a:spcPts val="750"/>
              </a:spcBef>
              <a:buNone/>
              <a:defRPr/>
            </a:pPr>
            <a:r>
              <a:rPr lang="es-ES" sz="2200" b="1" dirty="0">
                <a:latin typeface="Calibri" panose="020F0502020204030204"/>
              </a:rPr>
              <a:t>Equilibrio entre esperanza y expectativa. </a:t>
            </a:r>
          </a:p>
          <a:p>
            <a:pPr marL="0" lvl="0" indent="0" defTabSz="685800">
              <a:spcBef>
                <a:spcPts val="750"/>
              </a:spcBef>
              <a:buNone/>
              <a:defRPr/>
            </a:pPr>
            <a:r>
              <a:rPr lang="es-ES" sz="2200" dirty="0">
                <a:latin typeface="Calibri" panose="020F0502020204030204"/>
              </a:rPr>
              <a:t>Aceptación realista técnica del 50%/50%</a:t>
            </a:r>
          </a:p>
          <a:p>
            <a:pPr marL="0" lvl="0" indent="0" defTabSz="685800">
              <a:spcBef>
                <a:spcPts val="750"/>
              </a:spcBef>
              <a:buNone/>
              <a:defRPr/>
            </a:pPr>
            <a:r>
              <a:rPr lang="es-ES" sz="2200" dirty="0">
                <a:latin typeface="Calibri" panose="020F0502020204030204"/>
              </a:rPr>
              <a:t>¿Las metas que se ha propuesta en la vida son realistas o poco adaptadas a la realidad?</a:t>
            </a:r>
          </a:p>
          <a:p>
            <a:pPr marL="0" lvl="0" indent="0" defTabSz="685800">
              <a:spcBef>
                <a:spcPts val="750"/>
              </a:spcBef>
              <a:buNone/>
              <a:defRPr/>
            </a:pPr>
            <a:r>
              <a:rPr lang="es-ES" sz="2200" dirty="0">
                <a:latin typeface="Calibri" panose="020F0502020204030204"/>
              </a:rPr>
              <a:t>¿Qué objetivos me han resultado inspiradores y cuales me provocan ansiedad o me hacen perder el ánimo?</a:t>
            </a:r>
          </a:p>
          <a:p>
            <a:pPr marL="0" lvl="0" indent="0" defTabSz="685800">
              <a:spcBef>
                <a:spcPts val="750"/>
              </a:spcBef>
              <a:buNone/>
              <a:defRPr/>
            </a:pPr>
            <a:r>
              <a:rPr lang="es-ES" sz="2200" b="1" dirty="0">
                <a:latin typeface="Calibri" panose="020F0502020204030204"/>
              </a:rPr>
              <a:t>Aprende a perdonarte ( comprensivo y amable con uno mismo)</a:t>
            </a:r>
          </a:p>
          <a:p>
            <a:pPr marL="0" lvl="0" indent="0" defTabSz="685800">
              <a:spcBef>
                <a:spcPts val="750"/>
              </a:spcBef>
              <a:buNone/>
              <a:defRPr/>
            </a:pPr>
            <a:r>
              <a:rPr lang="es-ES" sz="2200" dirty="0">
                <a:latin typeface="Calibri" panose="020F0502020204030204"/>
              </a:rPr>
              <a:t>¿Soy compasivo conmigo mismo? ¿En que aspectos de la vida estoy dispuesto a perdonar? Para comenzar a amar hay empezar con la primera persona del singular</a:t>
            </a:r>
          </a:p>
          <a:p>
            <a:endParaRPr lang="es-ES" sz="2200" dirty="0"/>
          </a:p>
        </p:txBody>
      </p:sp>
    </p:spTree>
    <p:extLst>
      <p:ext uri="{BB962C8B-B14F-4D97-AF65-F5344CB8AC3E}">
        <p14:creationId xmlns:p14="http://schemas.microsoft.com/office/powerpoint/2010/main" val="2540319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82E4D3C-D727-26C8-5C5F-5DDFBAF2BA62}"/>
              </a:ext>
            </a:extLst>
          </p:cNvPr>
          <p:cNvSpPr>
            <a:spLocks noGrp="1"/>
          </p:cNvSpPr>
          <p:nvPr>
            <p:ph type="title"/>
          </p:nvPr>
        </p:nvSpPr>
        <p:spPr>
          <a:xfrm>
            <a:off x="838200" y="365125"/>
            <a:ext cx="10515600" cy="1325563"/>
          </a:xfrm>
        </p:spPr>
        <p:txBody>
          <a:bodyPr>
            <a:normAutofit/>
          </a:bodyPr>
          <a:lstStyle/>
          <a:p>
            <a:endParaRPr lang="es-E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E9553CE2-D219-283D-32F8-B0E406C73A14}"/>
              </a:ext>
            </a:extLst>
          </p:cNvPr>
          <p:cNvSpPr>
            <a:spLocks noGrp="1"/>
          </p:cNvSpPr>
          <p:nvPr>
            <p:ph idx="1"/>
          </p:nvPr>
        </p:nvSpPr>
        <p:spPr>
          <a:xfrm>
            <a:off x="669036" y="2055813"/>
            <a:ext cx="10515600" cy="4251960"/>
          </a:xfrm>
        </p:spPr>
        <p:txBody>
          <a:bodyPr>
            <a:normAutofit/>
          </a:bodyPr>
          <a:lstStyle/>
          <a:p>
            <a:pPr marL="0" lvl="0" indent="0" defTabSz="685800">
              <a:spcBef>
                <a:spcPts val="750"/>
              </a:spcBef>
              <a:buNone/>
              <a:defRPr/>
            </a:pPr>
            <a:r>
              <a:rPr lang="es-ES" sz="2200" b="1" dirty="0">
                <a:latin typeface="Calibri" panose="020F0502020204030204"/>
              </a:rPr>
              <a:t>Aprende a envejecer</a:t>
            </a:r>
          </a:p>
          <a:p>
            <a:pPr marL="0" lvl="0" indent="0" defTabSz="685800">
              <a:spcBef>
                <a:spcPts val="750"/>
              </a:spcBef>
              <a:buNone/>
              <a:defRPr/>
            </a:pPr>
            <a:r>
              <a:rPr lang="es-ES" sz="2200" dirty="0">
                <a:latin typeface="Calibri" panose="020F0502020204030204"/>
              </a:rPr>
              <a:t>¿En que cosas he madurado y mejorado con el tiempo? ¿Pienso seguir haciéndolo?</a:t>
            </a:r>
          </a:p>
          <a:p>
            <a:pPr marL="0" lvl="0" indent="0" defTabSz="685800">
              <a:spcBef>
                <a:spcPts val="750"/>
              </a:spcBef>
              <a:buNone/>
              <a:defRPr/>
            </a:pPr>
            <a:r>
              <a:rPr lang="es-ES" sz="2200" dirty="0">
                <a:latin typeface="Calibri" panose="020F0502020204030204"/>
              </a:rPr>
              <a:t>¡Que afortunado el día en que por fin dejaremos de querer ser jóvenes …y esbeltos!” W James</a:t>
            </a:r>
          </a:p>
          <a:p>
            <a:pPr marL="0" lvl="0" indent="0" defTabSz="685800">
              <a:spcBef>
                <a:spcPts val="750"/>
              </a:spcBef>
              <a:buNone/>
              <a:defRPr/>
            </a:pPr>
            <a:r>
              <a:rPr lang="es-ES" sz="2200" b="1" dirty="0">
                <a:latin typeface="Calibri" panose="020F0502020204030204"/>
              </a:rPr>
              <a:t>Se sincero</a:t>
            </a:r>
          </a:p>
          <a:p>
            <a:pPr marL="0" lvl="0" indent="0" defTabSz="685800">
              <a:spcBef>
                <a:spcPts val="750"/>
              </a:spcBef>
              <a:buNone/>
              <a:defRPr/>
            </a:pPr>
            <a:r>
              <a:rPr lang="es-ES" sz="2200" dirty="0">
                <a:latin typeface="Calibri" panose="020F0502020204030204"/>
              </a:rPr>
              <a:t>¿En que momentos de mi vida tengo que </a:t>
            </a:r>
            <a:r>
              <a:rPr lang="es-ES" sz="2200" dirty="0" err="1">
                <a:latin typeface="Calibri" panose="020F0502020204030204"/>
              </a:rPr>
              <a:t>mostarme</a:t>
            </a:r>
            <a:r>
              <a:rPr lang="es-ES" sz="2200" dirty="0">
                <a:latin typeface="Calibri" panose="020F0502020204030204"/>
              </a:rPr>
              <a:t> con  mas fingimientos para ocultar sentimientos y emociones?</a:t>
            </a:r>
          </a:p>
          <a:p>
            <a:pPr marL="0" lvl="0" indent="0" defTabSz="685800">
              <a:spcBef>
                <a:spcPts val="750"/>
              </a:spcBef>
              <a:buNone/>
              <a:defRPr/>
            </a:pPr>
            <a:r>
              <a:rPr lang="es-ES" sz="2200" b="1" dirty="0">
                <a:latin typeface="Calibri" panose="020F0502020204030204"/>
              </a:rPr>
              <a:t>Gestiona la incertidumbre (Asombroso y sorpresa)</a:t>
            </a:r>
          </a:p>
          <a:p>
            <a:pPr marL="0" lvl="0" indent="0" defTabSz="685800">
              <a:spcBef>
                <a:spcPts val="750"/>
              </a:spcBef>
              <a:buNone/>
              <a:defRPr/>
            </a:pPr>
            <a:r>
              <a:rPr lang="es-ES" sz="2200" dirty="0">
                <a:latin typeface="Calibri" panose="020F0502020204030204"/>
              </a:rPr>
              <a:t>¿Buscas lo maravilloso en todo lo de alrededor en cualquier circunstancia?</a:t>
            </a:r>
          </a:p>
          <a:p>
            <a:pPr marL="0" lvl="0" indent="0" defTabSz="685800">
              <a:spcBef>
                <a:spcPts val="750"/>
              </a:spcBef>
              <a:buNone/>
              <a:defRPr/>
            </a:pPr>
            <a:r>
              <a:rPr lang="es-ES" sz="2200" b="1" dirty="0">
                <a:latin typeface="Calibri" panose="020F0502020204030204"/>
              </a:rPr>
              <a:t>Disfrutad de todo hasta de lo mas banal (en apariencia)</a:t>
            </a:r>
          </a:p>
        </p:txBody>
      </p:sp>
    </p:spTree>
    <p:extLst>
      <p:ext uri="{BB962C8B-B14F-4D97-AF65-F5344CB8AC3E}">
        <p14:creationId xmlns:p14="http://schemas.microsoft.com/office/powerpoint/2010/main" val="917290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E4DA832-0CF0-2E48-CF5F-369388F6B0C7}"/>
              </a:ext>
            </a:extLst>
          </p:cNvPr>
          <p:cNvSpPr>
            <a:spLocks noGrp="1"/>
          </p:cNvSpPr>
          <p:nvPr>
            <p:ph type="title"/>
          </p:nvPr>
        </p:nvSpPr>
        <p:spPr>
          <a:xfrm>
            <a:off x="838200" y="365125"/>
            <a:ext cx="10515600" cy="1325563"/>
          </a:xfrm>
        </p:spPr>
        <p:txBody>
          <a:bodyPr>
            <a:normAutofit/>
          </a:bodyPr>
          <a:lstStyle/>
          <a:p>
            <a:endParaRPr lang="es-E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ED92FA35-44B6-4534-5CFD-33EABCD89A7E}"/>
              </a:ext>
            </a:extLst>
          </p:cNvPr>
          <p:cNvSpPr>
            <a:spLocks noGrp="1"/>
          </p:cNvSpPr>
          <p:nvPr>
            <p:ph idx="1"/>
          </p:nvPr>
        </p:nvSpPr>
        <p:spPr>
          <a:xfrm>
            <a:off x="838200" y="1929384"/>
            <a:ext cx="10515600" cy="4251960"/>
          </a:xfrm>
        </p:spPr>
        <p:txBody>
          <a:bodyPr>
            <a:normAutofit/>
          </a:bodyPr>
          <a:lstStyle/>
          <a:p>
            <a:pPr marL="0" lvl="0" indent="0" defTabSz="685800">
              <a:spcBef>
                <a:spcPts val="750"/>
              </a:spcBef>
              <a:buNone/>
              <a:defRPr/>
            </a:pPr>
            <a:r>
              <a:rPr lang="es-ES" sz="2200" b="1" dirty="0">
                <a:latin typeface="Calibri" panose="020F0502020204030204"/>
              </a:rPr>
              <a:t>Contra envidia admiración y superación</a:t>
            </a:r>
          </a:p>
          <a:p>
            <a:pPr marL="0" lvl="0" indent="0" defTabSz="685800">
              <a:spcBef>
                <a:spcPts val="750"/>
              </a:spcBef>
              <a:buNone/>
              <a:defRPr/>
            </a:pPr>
            <a:r>
              <a:rPr lang="es-ES" sz="2200" dirty="0">
                <a:latin typeface="Calibri" panose="020F0502020204030204"/>
              </a:rPr>
              <a:t>¿En que momentos y circunstancias siento envidia?¿De quien?¿De que?</a:t>
            </a:r>
          </a:p>
          <a:p>
            <a:pPr marL="0" lvl="0" indent="0" defTabSz="685800">
              <a:spcBef>
                <a:spcPts val="750"/>
              </a:spcBef>
              <a:buNone/>
              <a:defRPr/>
            </a:pPr>
            <a:r>
              <a:rPr lang="es-ES" sz="2200" b="1" dirty="0">
                <a:latin typeface="Calibri" panose="020F0502020204030204"/>
              </a:rPr>
              <a:t>Escúchate a ti mismo</a:t>
            </a:r>
          </a:p>
          <a:p>
            <a:pPr marL="0" lvl="0" indent="0" defTabSz="685800">
              <a:spcBef>
                <a:spcPts val="750"/>
              </a:spcBef>
              <a:buNone/>
              <a:defRPr/>
            </a:pPr>
            <a:r>
              <a:rPr lang="es-ES" sz="2200" dirty="0">
                <a:latin typeface="Calibri" panose="020F0502020204030204"/>
              </a:rPr>
              <a:t>¿Soy honrado conmigo mismo en todos las facetas de mi vida?</a:t>
            </a:r>
          </a:p>
          <a:p>
            <a:pPr marL="0" lvl="0" indent="0" defTabSz="685800">
              <a:spcBef>
                <a:spcPts val="750"/>
              </a:spcBef>
              <a:buNone/>
              <a:defRPr/>
            </a:pPr>
            <a:r>
              <a:rPr lang="es-ES" sz="2200" b="1" dirty="0">
                <a:latin typeface="Calibri" panose="020F0502020204030204"/>
              </a:rPr>
              <a:t>Se tu mismo( identidad) y acéptate. Sin conformismo</a:t>
            </a:r>
          </a:p>
          <a:p>
            <a:pPr marL="0" lvl="0" indent="0" defTabSz="685800">
              <a:spcBef>
                <a:spcPts val="750"/>
              </a:spcBef>
              <a:buNone/>
              <a:defRPr/>
            </a:pPr>
            <a:r>
              <a:rPr lang="es-ES" sz="2200" dirty="0">
                <a:latin typeface="Calibri" panose="020F0502020204030204"/>
              </a:rPr>
              <a:t>¿Es capaz de aceptar sus deficiencias y tartar de abordarlas con serenidad?¿Hace algo por modificar su cotidianeidad para ser mas feliz?</a:t>
            </a:r>
          </a:p>
          <a:p>
            <a:pPr marL="0" lvl="0" indent="0" defTabSz="685800">
              <a:spcBef>
                <a:spcPts val="750"/>
              </a:spcBef>
              <a:buNone/>
              <a:defRPr/>
            </a:pPr>
            <a:r>
              <a:rPr lang="es-ES" sz="2200" b="1" dirty="0">
                <a:latin typeface="Calibri" panose="020F0502020204030204"/>
              </a:rPr>
              <a:t>Se resoluto de conflictos. </a:t>
            </a:r>
          </a:p>
          <a:p>
            <a:pPr marL="0" lvl="0" indent="0" defTabSz="685800">
              <a:spcBef>
                <a:spcPts val="750"/>
              </a:spcBef>
              <a:buNone/>
              <a:defRPr/>
            </a:pPr>
            <a:r>
              <a:rPr lang="es-ES" sz="2200" dirty="0">
                <a:latin typeface="Calibri" panose="020F0502020204030204"/>
              </a:rPr>
              <a:t>Evita las zancadillas son inmorales</a:t>
            </a:r>
          </a:p>
          <a:p>
            <a:endParaRPr lang="es-ES" sz="2200" dirty="0"/>
          </a:p>
        </p:txBody>
      </p:sp>
    </p:spTree>
    <p:extLst>
      <p:ext uri="{BB962C8B-B14F-4D97-AF65-F5344CB8AC3E}">
        <p14:creationId xmlns:p14="http://schemas.microsoft.com/office/powerpoint/2010/main" val="1724968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5535488-1F29-0709-5C19-5744D313A2BD}"/>
              </a:ext>
            </a:extLst>
          </p:cNvPr>
          <p:cNvSpPr>
            <a:spLocks noGrp="1"/>
          </p:cNvSpPr>
          <p:nvPr>
            <p:ph type="title"/>
          </p:nvPr>
        </p:nvSpPr>
        <p:spPr>
          <a:xfrm>
            <a:off x="838200" y="365125"/>
            <a:ext cx="10515600" cy="1325563"/>
          </a:xfrm>
        </p:spPr>
        <p:txBody>
          <a:bodyPr>
            <a:normAutofit/>
          </a:bodyPr>
          <a:lstStyle/>
          <a:p>
            <a:endParaRPr lang="es-E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6051C69E-1136-43FA-C125-F605FCFE7900}"/>
              </a:ext>
            </a:extLst>
          </p:cNvPr>
          <p:cNvSpPr>
            <a:spLocks noGrp="1"/>
          </p:cNvSpPr>
          <p:nvPr>
            <p:ph idx="1"/>
          </p:nvPr>
        </p:nvSpPr>
        <p:spPr>
          <a:xfrm>
            <a:off x="838200" y="1929384"/>
            <a:ext cx="10515600" cy="4251960"/>
          </a:xfrm>
        </p:spPr>
        <p:txBody>
          <a:bodyPr>
            <a:normAutofit/>
          </a:bodyPr>
          <a:lstStyle/>
          <a:p>
            <a:pPr marL="0" lvl="0" indent="0" defTabSz="685800">
              <a:spcBef>
                <a:spcPts val="750"/>
              </a:spcBef>
              <a:buNone/>
              <a:defRPr/>
            </a:pPr>
            <a:r>
              <a:rPr lang="es-ES" b="1" dirty="0">
                <a:latin typeface="Calibri" panose="020F0502020204030204"/>
              </a:rPr>
              <a:t>Se permeable al cambio. Ejerce el pensamiento critico</a:t>
            </a:r>
          </a:p>
          <a:p>
            <a:pPr marL="0" lvl="0" indent="0" defTabSz="685800">
              <a:spcBef>
                <a:spcPts val="750"/>
              </a:spcBef>
              <a:buNone/>
              <a:defRPr/>
            </a:pPr>
            <a:r>
              <a:rPr lang="es-ES" sz="2200" dirty="0">
                <a:latin typeface="Calibri" panose="020F0502020204030204"/>
              </a:rPr>
              <a:t>No te importe cambiar de creencias hasta en las mas arraigadas si la lógica te lo recomienda y tu honradez te lo aconseja</a:t>
            </a:r>
          </a:p>
          <a:p>
            <a:pPr marL="0" lvl="0" indent="0" defTabSz="685800">
              <a:spcBef>
                <a:spcPts val="750"/>
              </a:spcBef>
              <a:buNone/>
              <a:defRPr/>
            </a:pPr>
            <a:r>
              <a:rPr lang="es-ES" b="1" dirty="0">
                <a:latin typeface="Calibri" panose="020F0502020204030204"/>
              </a:rPr>
              <a:t>Toma decisiones y aprende de los errores</a:t>
            </a:r>
          </a:p>
          <a:p>
            <a:pPr marL="0" lvl="0" indent="0" defTabSz="685800">
              <a:spcBef>
                <a:spcPts val="750"/>
              </a:spcBef>
              <a:buNone/>
              <a:defRPr/>
            </a:pPr>
            <a:r>
              <a:rPr lang="es-ES" sz="2200" dirty="0">
                <a:latin typeface="Calibri" panose="020F0502020204030204"/>
              </a:rPr>
              <a:t>Se valiente cauteloso, decidido prudente y honrado en la verificación</a:t>
            </a:r>
          </a:p>
          <a:p>
            <a:pPr marL="0" lvl="0" indent="0" defTabSz="685800">
              <a:spcBef>
                <a:spcPts val="750"/>
              </a:spcBef>
              <a:buNone/>
              <a:defRPr/>
            </a:pPr>
            <a:r>
              <a:rPr lang="es-ES" b="1" dirty="0">
                <a:latin typeface="Calibri" panose="020F0502020204030204"/>
              </a:rPr>
              <a:t>Vive con intensidad lo que te hace “feliz”</a:t>
            </a:r>
          </a:p>
          <a:p>
            <a:pPr marL="0" lvl="0" indent="0" defTabSz="685800">
              <a:spcBef>
                <a:spcPts val="750"/>
              </a:spcBef>
              <a:buNone/>
              <a:defRPr/>
            </a:pPr>
            <a:r>
              <a:rPr lang="es-ES" sz="2200" dirty="0">
                <a:latin typeface="Calibri" panose="020F0502020204030204"/>
              </a:rPr>
              <a:t>¡Vivir, vivir, vivir! ¿hay algo mas importante?</a:t>
            </a:r>
          </a:p>
          <a:p>
            <a:endParaRPr lang="es-ES" sz="2200" dirty="0"/>
          </a:p>
        </p:txBody>
      </p:sp>
    </p:spTree>
    <p:extLst>
      <p:ext uri="{BB962C8B-B14F-4D97-AF65-F5344CB8AC3E}">
        <p14:creationId xmlns:p14="http://schemas.microsoft.com/office/powerpoint/2010/main" val="1990033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8908DB7-C3A6-4FCB-9820-CEE02B398C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83C244F-84FA-B53E-AD48-1D56BD77C72F}"/>
              </a:ext>
            </a:extLst>
          </p:cNvPr>
          <p:cNvSpPr>
            <a:spLocks noGrp="1"/>
          </p:cNvSpPr>
          <p:nvPr>
            <p:ph type="title"/>
          </p:nvPr>
        </p:nvSpPr>
        <p:spPr>
          <a:xfrm>
            <a:off x="630936" y="640823"/>
            <a:ext cx="3419856" cy="5583148"/>
          </a:xfrm>
        </p:spPr>
        <p:txBody>
          <a:bodyPr anchor="ctr">
            <a:normAutofit/>
          </a:bodyPr>
          <a:lstStyle/>
          <a:p>
            <a:r>
              <a:rPr lang="es-ES" sz="4000" dirty="0"/>
              <a:t>Factores </a:t>
            </a:r>
            <a:br>
              <a:rPr lang="es-ES" sz="4000" dirty="0"/>
            </a:br>
            <a:r>
              <a:rPr lang="es-ES" sz="4000" dirty="0"/>
              <a:t>determinantes de la Salud</a:t>
            </a:r>
          </a:p>
        </p:txBody>
      </p:sp>
      <p:sp>
        <p:nvSpPr>
          <p:cNvPr id="13" name="sketch line">
            <a:extLst>
              <a:ext uri="{FF2B5EF4-FFF2-40B4-BE49-F238E27FC236}">
                <a16:creationId xmlns:a16="http://schemas.microsoft.com/office/drawing/2014/main" id="{535742DD-1B16-4E9D-B715-0D74B4574A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267200" y="630936"/>
            <a:ext cx="18288" cy="5590381"/>
          </a:xfrm>
          <a:custGeom>
            <a:avLst/>
            <a:gdLst>
              <a:gd name="csX0" fmla="*/ 0 w 18288"/>
              <a:gd name="csY0" fmla="*/ 0 h 5590381"/>
              <a:gd name="csX1" fmla="*/ 18288 w 18288"/>
              <a:gd name="csY1" fmla="*/ 0 h 5590381"/>
              <a:gd name="csX2" fmla="*/ 18288 w 18288"/>
              <a:gd name="csY2" fmla="*/ 754701 h 5590381"/>
              <a:gd name="csX3" fmla="*/ 18288 w 18288"/>
              <a:gd name="csY3" fmla="*/ 1565307 h 5590381"/>
              <a:gd name="csX4" fmla="*/ 18288 w 18288"/>
              <a:gd name="csY4" fmla="*/ 2152297 h 5590381"/>
              <a:gd name="csX5" fmla="*/ 18288 w 18288"/>
              <a:gd name="csY5" fmla="*/ 2906998 h 5590381"/>
              <a:gd name="csX6" fmla="*/ 18288 w 18288"/>
              <a:gd name="csY6" fmla="*/ 3549892 h 5590381"/>
              <a:gd name="csX7" fmla="*/ 18288 w 18288"/>
              <a:gd name="csY7" fmla="*/ 4080978 h 5590381"/>
              <a:gd name="csX8" fmla="*/ 18288 w 18288"/>
              <a:gd name="csY8" fmla="*/ 4835680 h 5590381"/>
              <a:gd name="csX9" fmla="*/ 18288 w 18288"/>
              <a:gd name="csY9" fmla="*/ 5590381 h 5590381"/>
              <a:gd name="csX10" fmla="*/ 0 w 18288"/>
              <a:gd name="csY10" fmla="*/ 5590381 h 5590381"/>
              <a:gd name="csX11" fmla="*/ 0 w 18288"/>
              <a:gd name="csY11" fmla="*/ 4835680 h 5590381"/>
              <a:gd name="csX12" fmla="*/ 0 w 18288"/>
              <a:gd name="csY12" fmla="*/ 4304593 h 5590381"/>
              <a:gd name="csX13" fmla="*/ 0 w 18288"/>
              <a:gd name="csY13" fmla="*/ 3773507 h 5590381"/>
              <a:gd name="csX14" fmla="*/ 0 w 18288"/>
              <a:gd name="csY14" fmla="*/ 3186517 h 5590381"/>
              <a:gd name="csX15" fmla="*/ 0 w 18288"/>
              <a:gd name="csY15" fmla="*/ 2487720 h 5590381"/>
              <a:gd name="csX16" fmla="*/ 0 w 18288"/>
              <a:gd name="csY16" fmla="*/ 1956633 h 5590381"/>
              <a:gd name="csX17" fmla="*/ 0 w 18288"/>
              <a:gd name="csY17" fmla="*/ 1425547 h 5590381"/>
              <a:gd name="csX18" fmla="*/ 0 w 18288"/>
              <a:gd name="csY18" fmla="*/ 614942 h 5590381"/>
              <a:gd name="csX19" fmla="*/ 0 w 18288"/>
              <a:gd name="csY19" fmla="*/ 0 h 559038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Lst>
            <a:rect l="l" t="t" r="r" b="b"/>
            <a:pathLst>
              <a:path w="18288" h="5590381" fill="none" extrusionOk="0">
                <a:moveTo>
                  <a:pt x="0" y="0"/>
                </a:moveTo>
                <a:cubicBezTo>
                  <a:pt x="7726" y="-435"/>
                  <a:pt x="14198" y="437"/>
                  <a:pt x="18288" y="0"/>
                </a:cubicBezTo>
                <a:cubicBezTo>
                  <a:pt x="-5226" y="225076"/>
                  <a:pt x="46275" y="562283"/>
                  <a:pt x="18288" y="754701"/>
                </a:cubicBezTo>
                <a:cubicBezTo>
                  <a:pt x="-9699" y="947119"/>
                  <a:pt x="30081" y="1239251"/>
                  <a:pt x="18288" y="1565307"/>
                </a:cubicBezTo>
                <a:cubicBezTo>
                  <a:pt x="6495" y="1891363"/>
                  <a:pt x="7160" y="1999140"/>
                  <a:pt x="18288" y="2152297"/>
                </a:cubicBezTo>
                <a:cubicBezTo>
                  <a:pt x="29417" y="2305454"/>
                  <a:pt x="28705" y="2598333"/>
                  <a:pt x="18288" y="2906998"/>
                </a:cubicBezTo>
                <a:cubicBezTo>
                  <a:pt x="7871" y="3215663"/>
                  <a:pt x="35263" y="3327412"/>
                  <a:pt x="18288" y="3549892"/>
                </a:cubicBezTo>
                <a:cubicBezTo>
                  <a:pt x="1313" y="3772372"/>
                  <a:pt x="38561" y="3843836"/>
                  <a:pt x="18288" y="4080978"/>
                </a:cubicBezTo>
                <a:cubicBezTo>
                  <a:pt x="-1985" y="4318120"/>
                  <a:pt x="-3806" y="4511166"/>
                  <a:pt x="18288" y="4835680"/>
                </a:cubicBezTo>
                <a:cubicBezTo>
                  <a:pt x="40382" y="5160194"/>
                  <a:pt x="-13070" y="5401748"/>
                  <a:pt x="18288" y="5590381"/>
                </a:cubicBezTo>
                <a:cubicBezTo>
                  <a:pt x="12010" y="5589863"/>
                  <a:pt x="6799" y="5589982"/>
                  <a:pt x="0" y="5590381"/>
                </a:cubicBezTo>
                <a:cubicBezTo>
                  <a:pt x="-6480" y="5250523"/>
                  <a:pt x="-32148" y="5052531"/>
                  <a:pt x="0" y="4835680"/>
                </a:cubicBezTo>
                <a:cubicBezTo>
                  <a:pt x="32148" y="4618829"/>
                  <a:pt x="5352" y="4496374"/>
                  <a:pt x="0" y="4304593"/>
                </a:cubicBezTo>
                <a:cubicBezTo>
                  <a:pt x="-5352" y="4112812"/>
                  <a:pt x="9645" y="3919423"/>
                  <a:pt x="0" y="3773507"/>
                </a:cubicBezTo>
                <a:cubicBezTo>
                  <a:pt x="-9645" y="3627591"/>
                  <a:pt x="-10654" y="3330687"/>
                  <a:pt x="0" y="3186517"/>
                </a:cubicBezTo>
                <a:cubicBezTo>
                  <a:pt x="10654" y="3042347"/>
                  <a:pt x="18181" y="2635923"/>
                  <a:pt x="0" y="2487720"/>
                </a:cubicBezTo>
                <a:cubicBezTo>
                  <a:pt x="-18181" y="2339517"/>
                  <a:pt x="-7947" y="2113537"/>
                  <a:pt x="0" y="1956633"/>
                </a:cubicBezTo>
                <a:cubicBezTo>
                  <a:pt x="7947" y="1799729"/>
                  <a:pt x="-15145" y="1657735"/>
                  <a:pt x="0" y="1425547"/>
                </a:cubicBezTo>
                <a:cubicBezTo>
                  <a:pt x="15145" y="1193359"/>
                  <a:pt x="-23832" y="948054"/>
                  <a:pt x="0" y="614942"/>
                </a:cubicBezTo>
                <a:cubicBezTo>
                  <a:pt x="23832" y="281831"/>
                  <a:pt x="2816" y="129878"/>
                  <a:pt x="0" y="0"/>
                </a:cubicBezTo>
                <a:close/>
              </a:path>
              <a:path w="18288" h="5590381" stroke="0" extrusionOk="0">
                <a:moveTo>
                  <a:pt x="0" y="0"/>
                </a:moveTo>
                <a:cubicBezTo>
                  <a:pt x="5871" y="848"/>
                  <a:pt x="11713" y="-200"/>
                  <a:pt x="18288" y="0"/>
                </a:cubicBezTo>
                <a:cubicBezTo>
                  <a:pt x="41141" y="165299"/>
                  <a:pt x="3613" y="427555"/>
                  <a:pt x="18288" y="698798"/>
                </a:cubicBezTo>
                <a:cubicBezTo>
                  <a:pt x="32963" y="970041"/>
                  <a:pt x="19680" y="1226199"/>
                  <a:pt x="18288" y="1397595"/>
                </a:cubicBezTo>
                <a:cubicBezTo>
                  <a:pt x="16896" y="1568991"/>
                  <a:pt x="38798" y="1794517"/>
                  <a:pt x="18288" y="2152297"/>
                </a:cubicBezTo>
                <a:cubicBezTo>
                  <a:pt x="-2222" y="2510077"/>
                  <a:pt x="40846" y="2594424"/>
                  <a:pt x="18288" y="2739287"/>
                </a:cubicBezTo>
                <a:cubicBezTo>
                  <a:pt x="-4270" y="2884150"/>
                  <a:pt x="27117" y="3129706"/>
                  <a:pt x="18288" y="3493988"/>
                </a:cubicBezTo>
                <a:cubicBezTo>
                  <a:pt x="9459" y="3858270"/>
                  <a:pt x="54201" y="4041447"/>
                  <a:pt x="18288" y="4304593"/>
                </a:cubicBezTo>
                <a:cubicBezTo>
                  <a:pt x="-17625" y="4567740"/>
                  <a:pt x="49627" y="5149125"/>
                  <a:pt x="18288" y="5590381"/>
                </a:cubicBezTo>
                <a:cubicBezTo>
                  <a:pt x="10860" y="5590744"/>
                  <a:pt x="7568" y="5590157"/>
                  <a:pt x="0" y="5590381"/>
                </a:cubicBezTo>
                <a:cubicBezTo>
                  <a:pt x="36767" y="5266821"/>
                  <a:pt x="-16223" y="5116146"/>
                  <a:pt x="0" y="4835680"/>
                </a:cubicBezTo>
                <a:cubicBezTo>
                  <a:pt x="16223" y="4555214"/>
                  <a:pt x="-16316" y="4356490"/>
                  <a:pt x="0" y="4136882"/>
                </a:cubicBezTo>
                <a:cubicBezTo>
                  <a:pt x="16316" y="3917274"/>
                  <a:pt x="8005" y="3773465"/>
                  <a:pt x="0" y="3549892"/>
                </a:cubicBezTo>
                <a:cubicBezTo>
                  <a:pt x="-8005" y="3326319"/>
                  <a:pt x="27623" y="3052456"/>
                  <a:pt x="0" y="2851094"/>
                </a:cubicBezTo>
                <a:cubicBezTo>
                  <a:pt x="-27623" y="2649732"/>
                  <a:pt x="5614" y="2455815"/>
                  <a:pt x="0" y="2264104"/>
                </a:cubicBezTo>
                <a:cubicBezTo>
                  <a:pt x="-5614" y="2072393"/>
                  <a:pt x="22598" y="1990723"/>
                  <a:pt x="0" y="1733018"/>
                </a:cubicBezTo>
                <a:cubicBezTo>
                  <a:pt x="-22598" y="1475313"/>
                  <a:pt x="-6965" y="1369123"/>
                  <a:pt x="0" y="1090124"/>
                </a:cubicBezTo>
                <a:cubicBezTo>
                  <a:pt x="6965" y="811125"/>
                  <a:pt x="-19273" y="507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3114097614">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Marcador de contenido 3">
            <a:extLst>
              <a:ext uri="{FF2B5EF4-FFF2-40B4-BE49-F238E27FC236}">
                <a16:creationId xmlns:a16="http://schemas.microsoft.com/office/drawing/2014/main" id="{73C0DCC4-2ABA-D244-5BBD-1317A01BF6FE}"/>
              </a:ext>
            </a:extLst>
          </p:cNvPr>
          <p:cNvPicPr>
            <a:picLocks noChangeAspect="1"/>
          </p:cNvPicPr>
          <p:nvPr/>
        </p:nvPicPr>
        <p:blipFill>
          <a:blip r:embed="rId2"/>
          <a:stretch>
            <a:fillRect/>
          </a:stretch>
        </p:blipFill>
        <p:spPr>
          <a:xfrm>
            <a:off x="4654296" y="630936"/>
            <a:ext cx="6633272" cy="3913632"/>
          </a:xfrm>
          <a:prstGeom prst="rect">
            <a:avLst/>
          </a:prstGeom>
        </p:spPr>
      </p:pic>
      <p:sp>
        <p:nvSpPr>
          <p:cNvPr id="8" name="Content Placeholder 7">
            <a:extLst>
              <a:ext uri="{FF2B5EF4-FFF2-40B4-BE49-F238E27FC236}">
                <a16:creationId xmlns:a16="http://schemas.microsoft.com/office/drawing/2014/main" id="{C105B807-C209-22A2-392A-0211CE73C09A}"/>
              </a:ext>
            </a:extLst>
          </p:cNvPr>
          <p:cNvSpPr>
            <a:spLocks noGrp="1"/>
          </p:cNvSpPr>
          <p:nvPr>
            <p:ph idx="1"/>
          </p:nvPr>
        </p:nvSpPr>
        <p:spPr>
          <a:xfrm>
            <a:off x="4654296" y="4798577"/>
            <a:ext cx="6894576" cy="1428487"/>
          </a:xfrm>
        </p:spPr>
        <p:txBody>
          <a:bodyPr anchor="t">
            <a:normAutofit/>
          </a:bodyPr>
          <a:lstStyle/>
          <a:p>
            <a:endParaRPr lang="en-US" sz="2200"/>
          </a:p>
        </p:txBody>
      </p:sp>
    </p:spTree>
    <p:extLst>
      <p:ext uri="{BB962C8B-B14F-4D97-AF65-F5344CB8AC3E}">
        <p14:creationId xmlns:p14="http://schemas.microsoft.com/office/powerpoint/2010/main" val="78145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F6595FB-0DF2-04C8-B02C-F1BDF47BD15C}"/>
              </a:ext>
            </a:extLst>
          </p:cNvPr>
          <p:cNvSpPr>
            <a:spLocks noGrp="1"/>
          </p:cNvSpPr>
          <p:nvPr>
            <p:ph type="title"/>
          </p:nvPr>
        </p:nvSpPr>
        <p:spPr>
          <a:xfrm>
            <a:off x="841248" y="548640"/>
            <a:ext cx="3600860" cy="5431536"/>
          </a:xfrm>
        </p:spPr>
        <p:txBody>
          <a:bodyPr>
            <a:normAutofit/>
          </a:bodyPr>
          <a:lstStyle/>
          <a:p>
            <a:r>
              <a:rPr lang="es-ES" sz="3800"/>
              <a:t>CONCLUSIONES</a:t>
            </a:r>
            <a:br>
              <a:rPr lang="es-ES" sz="3800"/>
            </a:br>
            <a:endParaRPr lang="es-ES" sz="3800"/>
          </a:p>
        </p:txBody>
      </p:sp>
      <p:sp>
        <p:nvSpPr>
          <p:cNvPr id="17"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416BB818-44A8-E36D-2D96-BC1648DEA810}"/>
              </a:ext>
            </a:extLst>
          </p:cNvPr>
          <p:cNvSpPr>
            <a:spLocks noGrp="1"/>
          </p:cNvSpPr>
          <p:nvPr>
            <p:ph idx="1"/>
          </p:nvPr>
        </p:nvSpPr>
        <p:spPr>
          <a:xfrm>
            <a:off x="5126418" y="552091"/>
            <a:ext cx="6224335" cy="5431536"/>
          </a:xfrm>
        </p:spPr>
        <p:txBody>
          <a:bodyPr anchor="ctr">
            <a:normAutofit/>
          </a:bodyPr>
          <a:lstStyle/>
          <a:p>
            <a:r>
              <a:rPr lang="es-ES" sz="2200" dirty="0"/>
              <a:t>La actitud vital positiva es un factor protector de salud física y mental.</a:t>
            </a:r>
          </a:p>
          <a:p>
            <a:r>
              <a:rPr lang="es-ES" sz="2200" dirty="0"/>
              <a:t>Se puede fomentar con estrategias sencillas y efectivas.</a:t>
            </a:r>
          </a:p>
          <a:p>
            <a:r>
              <a:rPr lang="es-ES" sz="2200" dirty="0"/>
              <a:t>Las teorías psicológicas ofrecen marcos útiles para diseñar intervenciones.</a:t>
            </a:r>
          </a:p>
          <a:p>
            <a:r>
              <a:rPr lang="es-ES" sz="2200" dirty="0"/>
              <a:t>Aplicación clave en el autocuidado, la práctica clínica y la gestión sanitaria.</a:t>
            </a:r>
          </a:p>
          <a:p>
            <a:r>
              <a:rPr lang="es-ES" sz="2200" dirty="0"/>
              <a:t>Invertir en actitud positiva es invertir en salud y bienestar sostenible.</a:t>
            </a:r>
          </a:p>
          <a:p>
            <a:r>
              <a:rPr lang="es-ES" sz="2200" dirty="0"/>
              <a:t>Fundamenta tu vida en Virtudes y Fortalezas</a:t>
            </a:r>
          </a:p>
          <a:p>
            <a:endParaRPr lang="es-ES" sz="2200" dirty="0"/>
          </a:p>
        </p:txBody>
      </p:sp>
    </p:spTree>
    <p:extLst>
      <p:ext uri="{BB962C8B-B14F-4D97-AF65-F5344CB8AC3E}">
        <p14:creationId xmlns:p14="http://schemas.microsoft.com/office/powerpoint/2010/main" val="22608218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D71B5F4-75C5-D77C-F1AE-ABC303F03E13}"/>
              </a:ext>
            </a:extLst>
          </p:cNvPr>
          <p:cNvSpPr>
            <a:spLocks noGrp="1"/>
          </p:cNvSpPr>
          <p:nvPr>
            <p:ph type="title"/>
          </p:nvPr>
        </p:nvSpPr>
        <p:spPr>
          <a:xfrm>
            <a:off x="841248" y="548640"/>
            <a:ext cx="3600860" cy="5431536"/>
          </a:xfrm>
        </p:spPr>
        <p:txBody>
          <a:bodyPr>
            <a:normAutofit/>
          </a:bodyPr>
          <a:lstStyle/>
          <a:p>
            <a:r>
              <a:rPr lang="es-ES" sz="5000" dirty="0"/>
              <a:t>PREGUNTAS Y CIERRE</a:t>
            </a:r>
            <a:br>
              <a:rPr lang="es-ES" sz="5000" dirty="0"/>
            </a:br>
            <a:endParaRPr lang="es-ES" sz="5000" dirty="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30F61C0D-70FA-D217-0195-C23D243BF0AB}"/>
              </a:ext>
            </a:extLst>
          </p:cNvPr>
          <p:cNvSpPr>
            <a:spLocks noGrp="1"/>
          </p:cNvSpPr>
          <p:nvPr>
            <p:ph idx="1"/>
          </p:nvPr>
        </p:nvSpPr>
        <p:spPr>
          <a:xfrm>
            <a:off x="5126418" y="552091"/>
            <a:ext cx="6224335" cy="5431536"/>
          </a:xfrm>
        </p:spPr>
        <p:txBody>
          <a:bodyPr anchor="ctr">
            <a:normAutofit/>
          </a:bodyPr>
          <a:lstStyle/>
          <a:p>
            <a:pPr lvl="0"/>
            <a:r>
              <a:rPr lang="es-ES" sz="2200" dirty="0"/>
              <a:t>¿Qué estrategias podemos aplicar en nuestro entorno profesional?</a:t>
            </a:r>
          </a:p>
          <a:p>
            <a:pPr lvl="0"/>
            <a:r>
              <a:rPr lang="es-ES" sz="2200" dirty="0"/>
              <a:t>¿Cómo podemos integrar estos enfoques en la atención a pacientes?</a:t>
            </a:r>
          </a:p>
          <a:p>
            <a:pPr lvl="0"/>
            <a:r>
              <a:rPr lang="es-ES" sz="2200" dirty="0"/>
              <a:t>¿Qué barreras encontramos para fomentar una actitud positiva en salud?</a:t>
            </a:r>
          </a:p>
          <a:p>
            <a:pPr marL="0" indent="0">
              <a:buNone/>
            </a:pPr>
            <a:endParaRPr lang="es-ES" sz="2200" dirty="0"/>
          </a:p>
          <a:p>
            <a:endParaRPr lang="es-ES" sz="2200" dirty="0"/>
          </a:p>
        </p:txBody>
      </p:sp>
    </p:spTree>
    <p:extLst>
      <p:ext uri="{BB962C8B-B14F-4D97-AF65-F5344CB8AC3E}">
        <p14:creationId xmlns:p14="http://schemas.microsoft.com/office/powerpoint/2010/main" val="13088232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A166645-D04F-86C9-5528-711D52DA88D5}"/>
              </a:ext>
            </a:extLst>
          </p:cNvPr>
          <p:cNvSpPr>
            <a:spLocks noGrp="1"/>
          </p:cNvSpPr>
          <p:nvPr>
            <p:ph type="title"/>
          </p:nvPr>
        </p:nvSpPr>
        <p:spPr>
          <a:xfrm>
            <a:off x="841248" y="548640"/>
            <a:ext cx="3600860" cy="5431536"/>
          </a:xfrm>
        </p:spPr>
        <p:txBody>
          <a:bodyPr>
            <a:normAutofit/>
          </a:bodyPr>
          <a:lstStyle/>
          <a:p>
            <a:r>
              <a:rPr lang="es-ES" dirty="0"/>
              <a:t>CUALIDADES</a:t>
            </a:r>
            <a:br>
              <a:rPr lang="es-ES" sz="5400" dirty="0"/>
            </a:br>
            <a:r>
              <a:rPr lang="es-ES" sz="9600" dirty="0"/>
              <a:t> +  </a:t>
            </a:r>
            <a:r>
              <a:rPr lang="es-ES" sz="5400" dirty="0"/>
              <a:t>VS   </a:t>
            </a:r>
            <a:r>
              <a:rPr lang="es-ES" sz="9600" dirty="0"/>
              <a:t>-</a:t>
            </a:r>
            <a:endParaRPr lang="es-ES" sz="5400" dirty="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5F49A258-6D3C-3D72-9083-BDDA80F8C5BC}"/>
              </a:ext>
            </a:extLst>
          </p:cNvPr>
          <p:cNvSpPr>
            <a:spLocks noGrp="1"/>
          </p:cNvSpPr>
          <p:nvPr>
            <p:ph idx="1"/>
          </p:nvPr>
        </p:nvSpPr>
        <p:spPr>
          <a:xfrm>
            <a:off x="5126418" y="552091"/>
            <a:ext cx="6762372" cy="5431536"/>
          </a:xfrm>
        </p:spPr>
        <p:txBody>
          <a:bodyPr anchor="ctr">
            <a:normAutofit/>
          </a:bodyPr>
          <a:lstStyle/>
          <a:p>
            <a:r>
              <a:rPr lang="es-ES" sz="1200" dirty="0"/>
              <a:t>Amable     					(Desagradable)</a:t>
            </a:r>
          </a:p>
          <a:p>
            <a:r>
              <a:rPr lang="es-ES" sz="1200" dirty="0"/>
              <a:t>Simpático  				(Antipático)</a:t>
            </a:r>
          </a:p>
          <a:p>
            <a:r>
              <a:rPr lang="es-ES" sz="1200" dirty="0"/>
              <a:t>Alegre					(Triste)</a:t>
            </a:r>
          </a:p>
          <a:p>
            <a:r>
              <a:rPr lang="es-ES" sz="1200" dirty="0"/>
              <a:t>Inteligente				(Torpe)	</a:t>
            </a:r>
          </a:p>
          <a:p>
            <a:r>
              <a:rPr lang="es-ES" sz="1200" dirty="0"/>
              <a:t>Creativo					( Destructivo)</a:t>
            </a:r>
          </a:p>
          <a:p>
            <a:r>
              <a:rPr lang="es-ES" sz="1200" dirty="0"/>
              <a:t>Ordenado					(Desordenado)</a:t>
            </a:r>
          </a:p>
          <a:p>
            <a:r>
              <a:rPr lang="es-ES" sz="1200" dirty="0"/>
              <a:t>Buena persona				(Mala persona)</a:t>
            </a:r>
          </a:p>
          <a:p>
            <a:r>
              <a:rPr lang="es-ES" sz="1200" dirty="0"/>
              <a:t>Agradecido				(Desagradecido)</a:t>
            </a:r>
          </a:p>
          <a:p>
            <a:r>
              <a:rPr lang="es-ES" sz="1200" dirty="0"/>
              <a:t>Colaborador				(Individualista “torpe”)</a:t>
            </a:r>
          </a:p>
          <a:p>
            <a:r>
              <a:rPr lang="es-ES" sz="1200" dirty="0"/>
              <a:t>Leal					(Desleal)</a:t>
            </a:r>
          </a:p>
          <a:p>
            <a:r>
              <a:rPr lang="es-ES" sz="1200" dirty="0"/>
              <a:t>Responsable				(Irresponsable)</a:t>
            </a:r>
          </a:p>
          <a:p>
            <a:r>
              <a:rPr lang="es-ES" sz="1200" dirty="0"/>
              <a:t>Trabajador				(Perezoso)</a:t>
            </a:r>
          </a:p>
          <a:p>
            <a:r>
              <a:rPr lang="es-ES" sz="1200" dirty="0"/>
              <a:t>Cariñoso					(Arisco)</a:t>
            </a:r>
          </a:p>
          <a:p>
            <a:r>
              <a:rPr lang="es-ES" sz="1200" dirty="0"/>
              <a:t>Adaptable					(Inadaptable)</a:t>
            </a:r>
          </a:p>
          <a:p>
            <a:r>
              <a:rPr lang="es-ES" sz="1200" dirty="0"/>
              <a:t>Divertido					(Aburrido)</a:t>
            </a:r>
          </a:p>
          <a:p>
            <a:r>
              <a:rPr lang="es-ES" sz="1200" dirty="0"/>
              <a:t>Tranquilo					(Nervioso)</a:t>
            </a:r>
          </a:p>
          <a:p>
            <a:r>
              <a:rPr lang="es-ES" sz="1200" dirty="0"/>
              <a:t>Conciliador				(</a:t>
            </a:r>
            <a:r>
              <a:rPr lang="es-ES" sz="1200" dirty="0" err="1"/>
              <a:t>Enrredante</a:t>
            </a:r>
            <a:r>
              <a:rPr lang="es-ES" sz="1200" dirty="0"/>
              <a:t>)</a:t>
            </a:r>
            <a:r>
              <a:rPr lang="es-ES" sz="1000" dirty="0"/>
              <a:t>	</a:t>
            </a:r>
          </a:p>
        </p:txBody>
      </p:sp>
    </p:spTree>
    <p:extLst>
      <p:ext uri="{BB962C8B-B14F-4D97-AF65-F5344CB8AC3E}">
        <p14:creationId xmlns:p14="http://schemas.microsoft.com/office/powerpoint/2010/main" val="3850785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FB5EBA7-6FC8-E882-F40D-29FCBDE4D193}"/>
              </a:ext>
            </a:extLst>
          </p:cNvPr>
          <p:cNvSpPr>
            <a:spLocks noGrp="1"/>
          </p:cNvSpPr>
          <p:nvPr>
            <p:ph type="title"/>
          </p:nvPr>
        </p:nvSpPr>
        <p:spPr>
          <a:xfrm>
            <a:off x="841248" y="548640"/>
            <a:ext cx="3600860" cy="5431536"/>
          </a:xfrm>
        </p:spPr>
        <p:txBody>
          <a:bodyPr>
            <a:normAutofit/>
          </a:bodyPr>
          <a:lstStyle/>
          <a:p>
            <a:r>
              <a:rPr lang="es-ES" dirty="0"/>
              <a:t>CUALIDADES</a:t>
            </a:r>
            <a:br>
              <a:rPr lang="es-ES" dirty="0"/>
            </a:br>
            <a:r>
              <a:rPr lang="es-ES" sz="8000" dirty="0"/>
              <a:t>   +  </a:t>
            </a:r>
            <a:r>
              <a:rPr lang="es-ES" dirty="0"/>
              <a:t>VS   </a:t>
            </a:r>
            <a:r>
              <a:rPr lang="es-ES" sz="8000" dirty="0"/>
              <a:t>-</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C4980631-8D69-F18E-0B21-4EF94E3030C0}"/>
              </a:ext>
            </a:extLst>
          </p:cNvPr>
          <p:cNvSpPr>
            <a:spLocks noGrp="1"/>
          </p:cNvSpPr>
          <p:nvPr>
            <p:ph idx="1"/>
          </p:nvPr>
        </p:nvSpPr>
        <p:spPr>
          <a:xfrm>
            <a:off x="5126418" y="552091"/>
            <a:ext cx="6224335" cy="5431536"/>
          </a:xfrm>
        </p:spPr>
        <p:txBody>
          <a:bodyPr anchor="ctr">
            <a:noAutofit/>
          </a:bodyPr>
          <a:lstStyle/>
          <a:p>
            <a:r>
              <a:rPr lang="es-ES" sz="1200" dirty="0"/>
              <a:t>Decidido					(Indeciso)	</a:t>
            </a:r>
          </a:p>
          <a:p>
            <a:r>
              <a:rPr lang="es-ES" sz="1200" dirty="0"/>
              <a:t>Educado					(Maleducado)</a:t>
            </a:r>
          </a:p>
          <a:p>
            <a:r>
              <a:rPr lang="es-ES" sz="1200" dirty="0"/>
              <a:t>Entusiasta				(Impasible)</a:t>
            </a:r>
          </a:p>
          <a:p>
            <a:r>
              <a:rPr lang="es-ES" sz="1200" dirty="0"/>
              <a:t>Equilibrado				(Desequilibrado)</a:t>
            </a:r>
          </a:p>
          <a:p>
            <a:r>
              <a:rPr lang="es-ES" sz="1200" dirty="0"/>
              <a:t>Generoso					(Avaro, tacaño)</a:t>
            </a:r>
          </a:p>
          <a:p>
            <a:r>
              <a:rPr lang="es-ES" sz="1200" dirty="0"/>
              <a:t>Imaginativo				(Prosaico )</a:t>
            </a:r>
          </a:p>
          <a:p>
            <a:r>
              <a:rPr lang="es-ES" sz="1200" dirty="0"/>
              <a:t>Flexible					(Inflexible )</a:t>
            </a:r>
          </a:p>
          <a:p>
            <a:r>
              <a:rPr lang="es-ES" sz="1200" dirty="0"/>
              <a:t>Optimista					(Pesimista)</a:t>
            </a:r>
          </a:p>
          <a:p>
            <a:r>
              <a:rPr lang="es-ES" sz="1200" dirty="0"/>
              <a:t>Positivo					(Negativo )</a:t>
            </a:r>
          </a:p>
          <a:p>
            <a:r>
              <a:rPr lang="es-ES" sz="1200" dirty="0"/>
              <a:t>Constante				(Inconstante)</a:t>
            </a:r>
          </a:p>
          <a:p>
            <a:r>
              <a:rPr lang="es-ES" sz="1200" dirty="0"/>
              <a:t>Perseverante				(Desidioso)</a:t>
            </a:r>
          </a:p>
          <a:p>
            <a:r>
              <a:rPr lang="es-ES" sz="1200" dirty="0"/>
              <a:t>Prudente					(Imprudente)</a:t>
            </a:r>
          </a:p>
          <a:p>
            <a:r>
              <a:rPr lang="es-ES" sz="1200" dirty="0"/>
              <a:t>Coherente				(Incoherente)</a:t>
            </a:r>
          </a:p>
          <a:p>
            <a:r>
              <a:rPr lang="es-ES" sz="1200" dirty="0"/>
              <a:t>Confiado					( Desconfiado)</a:t>
            </a:r>
          </a:p>
          <a:p>
            <a:r>
              <a:rPr lang="es-ES" sz="1200" dirty="0"/>
              <a:t>Detallista					(Chapucero)</a:t>
            </a:r>
          </a:p>
          <a:p>
            <a:r>
              <a:rPr lang="es-ES" sz="1200" dirty="0"/>
              <a:t>Curioso					(Indiferente)</a:t>
            </a:r>
          </a:p>
          <a:p>
            <a:r>
              <a:rPr lang="es-ES" sz="1200" dirty="0"/>
              <a:t>Cuidadoso 				(Descuidado )</a:t>
            </a:r>
          </a:p>
        </p:txBody>
      </p:sp>
    </p:spTree>
    <p:extLst>
      <p:ext uri="{BB962C8B-B14F-4D97-AF65-F5344CB8AC3E}">
        <p14:creationId xmlns:p14="http://schemas.microsoft.com/office/powerpoint/2010/main" val="25681832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A10F1F6-37AC-CF2F-F1A1-C5B1C37B865A}"/>
              </a:ext>
            </a:extLst>
          </p:cNvPr>
          <p:cNvSpPr>
            <a:spLocks noGrp="1"/>
          </p:cNvSpPr>
          <p:nvPr>
            <p:ph type="title"/>
          </p:nvPr>
        </p:nvSpPr>
        <p:spPr>
          <a:xfrm>
            <a:off x="841248" y="548640"/>
            <a:ext cx="3600860" cy="5431536"/>
          </a:xfrm>
        </p:spPr>
        <p:txBody>
          <a:bodyPr>
            <a:normAutofit/>
          </a:bodyPr>
          <a:lstStyle/>
          <a:p>
            <a:r>
              <a:rPr lang="es-ES" sz="5400" dirty="0"/>
              <a:t>Las «raíces de la vida positiva»</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97136CF4-C3DD-6F9D-0BD7-981BC5DF1D00}"/>
              </a:ext>
            </a:extLst>
          </p:cNvPr>
          <p:cNvSpPr>
            <a:spLocks noGrp="1"/>
          </p:cNvSpPr>
          <p:nvPr>
            <p:ph idx="1"/>
          </p:nvPr>
        </p:nvSpPr>
        <p:spPr>
          <a:xfrm>
            <a:off x="5126418" y="552091"/>
            <a:ext cx="6224335" cy="5431536"/>
          </a:xfrm>
        </p:spPr>
        <p:txBody>
          <a:bodyPr anchor="ctr">
            <a:normAutofit/>
          </a:bodyPr>
          <a:lstStyle/>
          <a:p>
            <a:r>
              <a:rPr lang="es-ES" sz="1400" b="1" dirty="0"/>
              <a:t>Amor e intimidad,</a:t>
            </a:r>
          </a:p>
          <a:p>
            <a:r>
              <a:rPr lang="es-ES" sz="1400" b="1" dirty="0" err="1"/>
              <a:t>Auto-regulación</a:t>
            </a:r>
            <a:r>
              <a:rPr lang="es-ES" sz="1400" b="1" dirty="0"/>
              <a:t> de la conducta,</a:t>
            </a:r>
          </a:p>
          <a:p>
            <a:r>
              <a:rPr lang="es-ES" sz="1400" b="1" dirty="0"/>
              <a:t>Ayuda a otros/altruismo, </a:t>
            </a:r>
          </a:p>
          <a:p>
            <a:r>
              <a:rPr lang="es-ES" sz="1400" b="1" dirty="0"/>
              <a:t>Bienestar subjetivo, </a:t>
            </a:r>
          </a:p>
          <a:p>
            <a:r>
              <a:rPr lang="es-ES" sz="1400" b="1" dirty="0"/>
              <a:t>Conocimiento y comprensión de áreas de la vida ‘fuera’ de uno mismo,</a:t>
            </a:r>
          </a:p>
          <a:p>
            <a:r>
              <a:rPr lang="es-ES" sz="1400" b="1" dirty="0"/>
              <a:t>Coraje,</a:t>
            </a:r>
          </a:p>
          <a:p>
            <a:r>
              <a:rPr lang="es-ES" sz="1400" b="1" dirty="0"/>
              <a:t>Creatividad / Originalidad, </a:t>
            </a:r>
          </a:p>
          <a:p>
            <a:r>
              <a:rPr lang="es-ES" sz="1400" b="1" dirty="0"/>
              <a:t>Espiritualidad,</a:t>
            </a:r>
          </a:p>
          <a:p>
            <a:r>
              <a:rPr lang="es-ES" sz="1400" b="1" dirty="0"/>
              <a:t>Gusto estético, </a:t>
            </a:r>
          </a:p>
          <a:p>
            <a:r>
              <a:rPr lang="es-ES" sz="1400" b="1" dirty="0"/>
              <a:t>Individualidad, </a:t>
            </a:r>
          </a:p>
          <a:p>
            <a:r>
              <a:rPr lang="es-ES" sz="1400" b="1" dirty="0"/>
              <a:t>Integridad / ética, </a:t>
            </a:r>
          </a:p>
          <a:p>
            <a:r>
              <a:rPr lang="es-ES" sz="1400" b="1" dirty="0"/>
              <a:t>Juego, Humor</a:t>
            </a:r>
          </a:p>
          <a:p>
            <a:r>
              <a:rPr lang="es-ES" sz="1400" b="1" dirty="0"/>
              <a:t>Liderazgo, </a:t>
            </a:r>
          </a:p>
          <a:p>
            <a:r>
              <a:rPr lang="es-ES" sz="1400" b="1" dirty="0"/>
              <a:t>Mentalidad de futuro, </a:t>
            </a:r>
          </a:p>
          <a:p>
            <a:r>
              <a:rPr lang="es-ES" sz="1400" b="1" dirty="0"/>
              <a:t>Sabiduría, </a:t>
            </a:r>
          </a:p>
          <a:p>
            <a:r>
              <a:rPr lang="es-ES" sz="1400" b="1" dirty="0"/>
              <a:t>Ser un buen ciudadano</a:t>
            </a:r>
          </a:p>
          <a:p>
            <a:r>
              <a:rPr lang="es-ES" sz="1400" b="1" dirty="0"/>
              <a:t>Trabajo satisfactorio</a:t>
            </a:r>
          </a:p>
          <a:p>
            <a:endParaRPr lang="es-ES" sz="1400" dirty="0"/>
          </a:p>
        </p:txBody>
      </p:sp>
    </p:spTree>
    <p:extLst>
      <p:ext uri="{BB962C8B-B14F-4D97-AF65-F5344CB8AC3E}">
        <p14:creationId xmlns:p14="http://schemas.microsoft.com/office/powerpoint/2010/main" val="25842594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154F070-966A-289E-B721-8ED9D004D076}"/>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4800" kern="1200" dirty="0">
                <a:solidFill>
                  <a:schemeClr val="tx1"/>
                </a:solidFill>
                <a:latin typeface="+mj-lt"/>
                <a:ea typeface="+mj-ea"/>
                <a:cs typeface="+mj-cs"/>
              </a:rPr>
              <a:t>Recursos </a:t>
            </a:r>
            <a:r>
              <a:rPr lang="en-US" sz="4800" kern="1200" dirty="0" err="1">
                <a:solidFill>
                  <a:schemeClr val="tx1"/>
                </a:solidFill>
                <a:latin typeface="+mj-lt"/>
                <a:ea typeface="+mj-ea"/>
                <a:cs typeface="+mj-cs"/>
              </a:rPr>
              <a:t>cotidianos</a:t>
            </a:r>
            <a:r>
              <a:rPr lang="en-US" sz="4800" kern="1200" dirty="0">
                <a:solidFill>
                  <a:schemeClr val="tx1"/>
                </a:solidFill>
                <a:latin typeface="+mj-lt"/>
                <a:ea typeface="+mj-ea"/>
                <a:cs typeface="+mj-cs"/>
              </a:rPr>
              <a:t> </a:t>
            </a:r>
            <a:r>
              <a:rPr lang="en-US" sz="4800" kern="1200" dirty="0" err="1">
                <a:solidFill>
                  <a:schemeClr val="tx1"/>
                </a:solidFill>
                <a:latin typeface="+mj-lt"/>
                <a:ea typeface="+mj-ea"/>
                <a:cs typeface="+mj-cs"/>
              </a:rPr>
              <a:t>que</a:t>
            </a:r>
            <a:r>
              <a:rPr lang="en-US" sz="4800" kern="1200" dirty="0">
                <a:solidFill>
                  <a:schemeClr val="tx1"/>
                </a:solidFill>
                <a:latin typeface="+mj-lt"/>
                <a:ea typeface="+mj-ea"/>
                <a:cs typeface="+mj-cs"/>
              </a:rPr>
              <a:t> no </a:t>
            </a:r>
            <a:r>
              <a:rPr lang="en-US" sz="4800" kern="1200" dirty="0" err="1">
                <a:solidFill>
                  <a:schemeClr val="tx1"/>
                </a:solidFill>
                <a:latin typeface="+mj-lt"/>
                <a:ea typeface="+mj-ea"/>
                <a:cs typeface="+mj-cs"/>
              </a:rPr>
              <a:t>debes</a:t>
            </a:r>
            <a:r>
              <a:rPr lang="en-US" sz="4800" kern="1200" dirty="0">
                <a:solidFill>
                  <a:schemeClr val="tx1"/>
                </a:solidFill>
                <a:latin typeface="+mj-lt"/>
                <a:ea typeface="+mj-ea"/>
                <a:cs typeface="+mj-cs"/>
              </a:rPr>
              <a:t> </a:t>
            </a:r>
            <a:r>
              <a:rPr lang="en-US" sz="4800" kern="1200" dirty="0" err="1">
                <a:solidFill>
                  <a:schemeClr val="tx1"/>
                </a:solidFill>
                <a:latin typeface="+mj-lt"/>
                <a:ea typeface="+mj-ea"/>
                <a:cs typeface="+mj-cs"/>
              </a:rPr>
              <a:t>ignorar</a:t>
            </a:r>
            <a:endParaRPr lang="en-US" sz="4800" kern="1200" dirty="0">
              <a:solidFill>
                <a:schemeClr val="tx1"/>
              </a:solidFill>
              <a:latin typeface="+mj-lt"/>
              <a:ea typeface="+mj-ea"/>
              <a:cs typeface="+mj-cs"/>
            </a:endParaRPr>
          </a:p>
        </p:txBody>
      </p:sp>
      <p:sp>
        <p:nvSpPr>
          <p:cNvPr id="1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Marcador de contenido 3">
            <a:extLst>
              <a:ext uri="{FF2B5EF4-FFF2-40B4-BE49-F238E27FC236}">
                <a16:creationId xmlns:a16="http://schemas.microsoft.com/office/drawing/2014/main" id="{62F642F5-ACD4-8859-E481-B3A7936BD0A8}"/>
              </a:ext>
            </a:extLst>
          </p:cNvPr>
          <p:cNvPicPr>
            <a:picLocks noGrp="1" noChangeAspect="1"/>
          </p:cNvPicPr>
          <p:nvPr>
            <p:ph idx="1"/>
          </p:nvPr>
        </p:nvPicPr>
        <p:blipFill>
          <a:blip r:embed="rId2"/>
          <a:stretch>
            <a:fillRect/>
          </a:stretch>
        </p:blipFill>
        <p:spPr>
          <a:xfrm>
            <a:off x="5689552" y="640080"/>
            <a:ext cx="5144103" cy="5550408"/>
          </a:xfrm>
          <a:prstGeom prst="rect">
            <a:avLst/>
          </a:prstGeom>
        </p:spPr>
      </p:pic>
    </p:spTree>
    <p:extLst>
      <p:ext uri="{BB962C8B-B14F-4D97-AF65-F5344CB8AC3E}">
        <p14:creationId xmlns:p14="http://schemas.microsoft.com/office/powerpoint/2010/main" val="20411146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0C91489-5D19-5555-BC10-B99DD689F1A1}"/>
              </a:ext>
            </a:extLst>
          </p:cNvPr>
          <p:cNvSpPr>
            <a:spLocks noGrp="1"/>
          </p:cNvSpPr>
          <p:nvPr>
            <p:ph type="title"/>
          </p:nvPr>
        </p:nvSpPr>
        <p:spPr>
          <a:xfrm>
            <a:off x="838200" y="365125"/>
            <a:ext cx="10515600" cy="1325563"/>
          </a:xfrm>
        </p:spPr>
        <p:txBody>
          <a:bodyPr>
            <a:normAutofit/>
          </a:bodyPr>
          <a:lstStyle/>
          <a:p>
            <a:r>
              <a:rPr lang="es-ES" sz="4200"/>
              <a:t> Actitud para una incorporación saludable a nuevas situaciones </a:t>
            </a:r>
            <a:endParaRPr lang="es-ES" sz="4200" dirty="0"/>
          </a:p>
        </p:txBody>
      </p:sp>
      <p:sp>
        <p:nvSpPr>
          <p:cNvPr id="2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54F19318-FCDC-4FD2-CCE1-DCF0197B1908}"/>
              </a:ext>
            </a:extLst>
          </p:cNvPr>
          <p:cNvSpPr>
            <a:spLocks noGrp="1"/>
          </p:cNvSpPr>
          <p:nvPr>
            <p:ph idx="1"/>
          </p:nvPr>
        </p:nvSpPr>
        <p:spPr>
          <a:xfrm>
            <a:off x="838200" y="1929384"/>
            <a:ext cx="10515600" cy="4251960"/>
          </a:xfrm>
        </p:spPr>
        <p:txBody>
          <a:bodyPr>
            <a:normAutofit/>
          </a:bodyPr>
          <a:lstStyle/>
          <a:p>
            <a:pPr lvl="0"/>
            <a:r>
              <a:rPr lang="es-ES" sz="1900" dirty="0"/>
              <a:t>Poseer creencias personales en las que predominan la </a:t>
            </a:r>
            <a:r>
              <a:rPr lang="es-ES" sz="1900" b="1" dirty="0"/>
              <a:t>Sensación de dominio (locus de control interno). </a:t>
            </a:r>
            <a:r>
              <a:rPr lang="es-ES" sz="1900" dirty="0"/>
              <a:t>Buen sentido de coherencia</a:t>
            </a:r>
          </a:p>
          <a:p>
            <a:pPr lvl="0"/>
            <a:r>
              <a:rPr lang="es-ES" sz="1900" b="1" dirty="0"/>
              <a:t>Aceptan los cambios</a:t>
            </a:r>
            <a:r>
              <a:rPr lang="es-ES" sz="1900" dirty="0"/>
              <a:t>. Ya sean positivos o negativos. Son percibidos como algo inevitable de la vida. Para estas personas los cambios pueden ser una oportunidad de crecimiento más que una amenaza a su propia persona. Son personas con una alta resiliencia. Optimismo</a:t>
            </a:r>
          </a:p>
          <a:p>
            <a:pPr lvl="0"/>
            <a:r>
              <a:rPr lang="es-ES" sz="1900" b="1" dirty="0"/>
              <a:t>No son catastrofistas</a:t>
            </a:r>
            <a:r>
              <a:rPr lang="es-ES" sz="1900" dirty="0"/>
              <a:t>. No hacen evaluaciones negativas y sin remedio.</a:t>
            </a:r>
          </a:p>
          <a:p>
            <a:pPr lvl="0"/>
            <a:r>
              <a:rPr lang="es-ES" sz="1900" b="1" dirty="0"/>
              <a:t>Tienen una alta autoeficacia percibida</a:t>
            </a:r>
            <a:r>
              <a:rPr lang="es-ES" sz="1900" dirty="0"/>
              <a:t>(la confianza en la resolución del problema). Confían en sus propias capacidades para solucionar problemas. Se perciben como personas valiosas.</a:t>
            </a:r>
          </a:p>
          <a:p>
            <a:pPr lvl="0"/>
            <a:r>
              <a:rPr lang="es-ES" sz="1900" b="1" dirty="0"/>
              <a:t>Son seres sociales</a:t>
            </a:r>
            <a:r>
              <a:rPr lang="es-ES" sz="1900" dirty="0"/>
              <a:t>. Se sienten fuertemente involucrados con familia, amigos o compañeros por lo que su red de apoyo es amplia.</a:t>
            </a:r>
          </a:p>
          <a:p>
            <a:pPr lvl="0"/>
            <a:r>
              <a:rPr lang="es-ES" sz="1900" b="1" dirty="0"/>
              <a:t>Alto sentido del compromiso</a:t>
            </a:r>
            <a:r>
              <a:rPr lang="es-ES" sz="1900" dirty="0"/>
              <a:t>. Son personas con alta capacidad de dedicación y dirección en su vida y objetivos personales.</a:t>
            </a:r>
          </a:p>
          <a:p>
            <a:endParaRPr lang="es-ES" sz="1900" dirty="0"/>
          </a:p>
        </p:txBody>
      </p:sp>
    </p:spTree>
    <p:extLst>
      <p:ext uri="{BB962C8B-B14F-4D97-AF65-F5344CB8AC3E}">
        <p14:creationId xmlns:p14="http://schemas.microsoft.com/office/powerpoint/2010/main" val="1801598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1BBC5B7-9C6F-4DFD-1330-2A2587AB1856}"/>
              </a:ext>
            </a:extLst>
          </p:cNvPr>
          <p:cNvSpPr>
            <a:spLocks noGrp="1"/>
          </p:cNvSpPr>
          <p:nvPr>
            <p:ph type="title"/>
          </p:nvPr>
        </p:nvSpPr>
        <p:spPr>
          <a:xfrm>
            <a:off x="638882" y="639193"/>
            <a:ext cx="3571810" cy="3573516"/>
          </a:xfrm>
        </p:spPr>
        <p:txBody>
          <a:bodyPr vert="horz" lIns="91440" tIns="45720" rIns="91440" bIns="45720" rtlCol="0" anchor="b">
            <a:normAutofit/>
          </a:bodyPr>
          <a:lstStyle/>
          <a:p>
            <a:pPr marL="0" marR="0" lvl="0" indent="0" fontAlgn="base">
              <a:spcAft>
                <a:spcPct val="0"/>
              </a:spcAft>
              <a:tabLst/>
              <a:defRPr/>
            </a:pPr>
            <a:r>
              <a:rPr kumimoji="0" lang="en-US" sz="2100" b="0" i="0" u="none" strike="noStrike" kern="1200" cap="none" spc="0" normalizeH="0" baseline="0" noProof="0" dirty="0">
                <a:ln>
                  <a:noFill/>
                </a:ln>
                <a:solidFill>
                  <a:schemeClr val="tx1"/>
                </a:solidFill>
                <a:effectLst/>
                <a:uLnTx/>
                <a:uFillTx/>
                <a:latin typeface="+mj-lt"/>
                <a:ea typeface="+mj-ea"/>
                <a:cs typeface="+mj-cs"/>
              </a:rPr>
              <a:t>“Un </a:t>
            </a:r>
            <a:r>
              <a:rPr kumimoji="0" lang="en-US" sz="2100" b="0" i="0" u="none" strike="noStrike" kern="1200" cap="none" spc="0" normalizeH="0" baseline="0" noProof="0" dirty="0" err="1">
                <a:ln>
                  <a:noFill/>
                </a:ln>
                <a:solidFill>
                  <a:schemeClr val="tx1"/>
                </a:solidFill>
                <a:effectLst/>
                <a:uLnTx/>
                <a:uFillTx/>
                <a:latin typeface="+mj-lt"/>
                <a:ea typeface="+mj-ea"/>
                <a:cs typeface="+mj-cs"/>
              </a:rPr>
              <a:t>pesimista</a:t>
            </a:r>
            <a:r>
              <a:rPr kumimoji="0" lang="en-US" sz="2100" b="0" i="0" u="none" strike="noStrike" kern="1200" cap="none" spc="0" normalizeH="0" baseline="0" noProof="0" dirty="0">
                <a:ln>
                  <a:noFill/>
                </a:ln>
                <a:solidFill>
                  <a:schemeClr val="tx1"/>
                </a:solidFill>
                <a:effectLst/>
                <a:uLnTx/>
                <a:uFillTx/>
                <a:latin typeface="+mj-lt"/>
                <a:ea typeface="+mj-ea"/>
                <a:cs typeface="+mj-cs"/>
              </a:rPr>
              <a:t> </a:t>
            </a:r>
            <a:r>
              <a:rPr kumimoji="0" lang="en-US" sz="2100" b="0" i="0" u="none" strike="noStrike" kern="1200" cap="none" spc="0" normalizeH="0" baseline="0" noProof="0" dirty="0" err="1">
                <a:ln>
                  <a:noFill/>
                </a:ln>
                <a:solidFill>
                  <a:schemeClr val="tx1"/>
                </a:solidFill>
                <a:effectLst/>
                <a:uLnTx/>
                <a:uFillTx/>
                <a:latin typeface="+mj-lt"/>
                <a:ea typeface="+mj-ea"/>
                <a:cs typeface="+mj-cs"/>
              </a:rPr>
              <a:t>ve</a:t>
            </a:r>
            <a:r>
              <a:rPr kumimoji="0" lang="en-US" sz="2100" b="0" i="0" u="none" strike="noStrike" kern="1200" cap="none" spc="0" normalizeH="0" baseline="0" noProof="0" dirty="0">
                <a:ln>
                  <a:noFill/>
                </a:ln>
                <a:solidFill>
                  <a:schemeClr val="tx1"/>
                </a:solidFill>
                <a:effectLst/>
                <a:uLnTx/>
                <a:uFillTx/>
                <a:latin typeface="+mj-lt"/>
                <a:ea typeface="+mj-ea"/>
                <a:cs typeface="+mj-cs"/>
              </a:rPr>
              <a:t> la </a:t>
            </a:r>
            <a:r>
              <a:rPr kumimoji="0" lang="en-US" sz="2100" b="0" i="0" u="none" strike="noStrike" kern="1200" cap="none" spc="0" normalizeH="0" baseline="0" noProof="0" dirty="0" err="1">
                <a:ln>
                  <a:noFill/>
                </a:ln>
                <a:solidFill>
                  <a:schemeClr val="tx1"/>
                </a:solidFill>
                <a:effectLst/>
                <a:uLnTx/>
                <a:uFillTx/>
                <a:latin typeface="+mj-lt"/>
                <a:ea typeface="+mj-ea"/>
                <a:cs typeface="+mj-cs"/>
              </a:rPr>
              <a:t>dificultad</a:t>
            </a:r>
            <a:r>
              <a:rPr kumimoji="0" lang="en-US" sz="2100" b="0" i="0" u="none" strike="noStrike" kern="1200" cap="none" spc="0" normalizeH="0" baseline="0" noProof="0" dirty="0">
                <a:ln>
                  <a:noFill/>
                </a:ln>
                <a:solidFill>
                  <a:schemeClr val="tx1"/>
                </a:solidFill>
                <a:effectLst/>
                <a:uLnTx/>
                <a:uFillTx/>
                <a:latin typeface="+mj-lt"/>
                <a:ea typeface="+mj-ea"/>
                <a:cs typeface="+mj-cs"/>
              </a:rPr>
              <a:t> en </a:t>
            </a:r>
            <a:r>
              <a:rPr kumimoji="0" lang="en-US" sz="2100" b="0" i="0" u="none" strike="noStrike" kern="1200" cap="none" spc="0" normalizeH="0" baseline="0" noProof="0" dirty="0" err="1">
                <a:ln>
                  <a:noFill/>
                </a:ln>
                <a:solidFill>
                  <a:schemeClr val="tx1"/>
                </a:solidFill>
                <a:effectLst/>
                <a:uLnTx/>
                <a:uFillTx/>
                <a:latin typeface="+mj-lt"/>
                <a:ea typeface="+mj-ea"/>
                <a:cs typeface="+mj-cs"/>
              </a:rPr>
              <a:t>cada</a:t>
            </a:r>
            <a:r>
              <a:rPr kumimoji="0" lang="en-US" sz="2100" b="0" i="0" u="none" strike="noStrike" kern="1200" cap="none" spc="0" normalizeH="0" baseline="0" noProof="0" dirty="0">
                <a:ln>
                  <a:noFill/>
                </a:ln>
                <a:solidFill>
                  <a:schemeClr val="tx1"/>
                </a:solidFill>
                <a:effectLst/>
                <a:uLnTx/>
                <a:uFillTx/>
                <a:latin typeface="+mj-lt"/>
                <a:ea typeface="+mj-ea"/>
                <a:cs typeface="+mj-cs"/>
              </a:rPr>
              <a:t> </a:t>
            </a:r>
            <a:r>
              <a:rPr kumimoji="0" lang="en-US" sz="2100" b="0" i="0" u="none" strike="noStrike" kern="1200" cap="none" spc="0" normalizeH="0" baseline="0" noProof="0" dirty="0" err="1">
                <a:ln>
                  <a:noFill/>
                </a:ln>
                <a:solidFill>
                  <a:schemeClr val="tx1"/>
                </a:solidFill>
                <a:effectLst/>
                <a:uLnTx/>
                <a:uFillTx/>
                <a:latin typeface="+mj-lt"/>
                <a:ea typeface="+mj-ea"/>
                <a:cs typeface="+mj-cs"/>
              </a:rPr>
              <a:t>oportunidad</a:t>
            </a:r>
            <a:r>
              <a:rPr kumimoji="0" lang="en-US" sz="2100" b="0" i="0" u="none" strike="noStrike" kern="1200" cap="none" spc="0" normalizeH="0" baseline="0" noProof="0" dirty="0">
                <a:ln>
                  <a:noFill/>
                </a:ln>
                <a:solidFill>
                  <a:schemeClr val="tx1"/>
                </a:solidFill>
                <a:effectLst/>
                <a:uLnTx/>
                <a:uFillTx/>
                <a:latin typeface="+mj-lt"/>
                <a:ea typeface="+mj-ea"/>
                <a:cs typeface="+mj-cs"/>
              </a:rPr>
              <a:t>; un </a:t>
            </a:r>
            <a:r>
              <a:rPr kumimoji="0" lang="en-US" sz="2100" b="0" i="0" u="none" strike="noStrike" kern="1200" cap="none" spc="0" normalizeH="0" baseline="0" noProof="0" dirty="0" err="1">
                <a:ln>
                  <a:noFill/>
                </a:ln>
                <a:solidFill>
                  <a:schemeClr val="tx1"/>
                </a:solidFill>
                <a:effectLst/>
                <a:uLnTx/>
                <a:uFillTx/>
                <a:latin typeface="+mj-lt"/>
                <a:ea typeface="+mj-ea"/>
                <a:cs typeface="+mj-cs"/>
              </a:rPr>
              <a:t>optimista</a:t>
            </a:r>
            <a:r>
              <a:rPr kumimoji="0" lang="en-US" sz="2100" b="0" i="0" u="none" strike="noStrike" kern="1200" cap="none" spc="0" normalizeH="0" baseline="0" noProof="0" dirty="0">
                <a:ln>
                  <a:noFill/>
                </a:ln>
                <a:solidFill>
                  <a:schemeClr val="tx1"/>
                </a:solidFill>
                <a:effectLst/>
                <a:uLnTx/>
                <a:uFillTx/>
                <a:latin typeface="+mj-lt"/>
                <a:ea typeface="+mj-ea"/>
                <a:cs typeface="+mj-cs"/>
              </a:rPr>
              <a:t> </a:t>
            </a:r>
            <a:r>
              <a:rPr kumimoji="0" lang="en-US" sz="2100" b="0" i="0" u="none" strike="noStrike" kern="1200" cap="none" spc="0" normalizeH="0" baseline="0" noProof="0" dirty="0" err="1">
                <a:ln>
                  <a:noFill/>
                </a:ln>
                <a:solidFill>
                  <a:schemeClr val="tx1"/>
                </a:solidFill>
                <a:effectLst/>
                <a:uLnTx/>
                <a:uFillTx/>
                <a:latin typeface="+mj-lt"/>
                <a:ea typeface="+mj-ea"/>
                <a:cs typeface="+mj-cs"/>
              </a:rPr>
              <a:t>ve</a:t>
            </a:r>
            <a:r>
              <a:rPr kumimoji="0" lang="en-US" sz="2100" b="0" i="0" u="none" strike="noStrike" kern="1200" cap="none" spc="0" normalizeH="0" baseline="0" noProof="0" dirty="0">
                <a:ln>
                  <a:noFill/>
                </a:ln>
                <a:solidFill>
                  <a:schemeClr val="tx1"/>
                </a:solidFill>
                <a:effectLst/>
                <a:uLnTx/>
                <a:uFillTx/>
                <a:latin typeface="+mj-lt"/>
                <a:ea typeface="+mj-ea"/>
                <a:cs typeface="+mj-cs"/>
              </a:rPr>
              <a:t> la </a:t>
            </a:r>
            <a:r>
              <a:rPr kumimoji="0" lang="en-US" sz="2100" b="0" i="0" u="none" strike="noStrike" kern="1200" cap="none" spc="0" normalizeH="0" baseline="0" noProof="0" dirty="0" err="1">
                <a:ln>
                  <a:noFill/>
                </a:ln>
                <a:solidFill>
                  <a:schemeClr val="tx1"/>
                </a:solidFill>
                <a:effectLst/>
                <a:uLnTx/>
                <a:uFillTx/>
                <a:latin typeface="+mj-lt"/>
                <a:ea typeface="+mj-ea"/>
                <a:cs typeface="+mj-cs"/>
              </a:rPr>
              <a:t>oportunidad</a:t>
            </a:r>
            <a:r>
              <a:rPr kumimoji="0" lang="en-US" sz="2100" b="0" i="0" u="none" strike="noStrike" kern="1200" cap="none" spc="0" normalizeH="0" baseline="0" noProof="0" dirty="0">
                <a:ln>
                  <a:noFill/>
                </a:ln>
                <a:solidFill>
                  <a:schemeClr val="tx1"/>
                </a:solidFill>
                <a:effectLst/>
                <a:uLnTx/>
                <a:uFillTx/>
                <a:latin typeface="+mj-lt"/>
                <a:ea typeface="+mj-ea"/>
                <a:cs typeface="+mj-cs"/>
              </a:rPr>
              <a:t> en </a:t>
            </a:r>
            <a:r>
              <a:rPr kumimoji="0" lang="en-US" sz="2100" b="0" i="0" u="none" strike="noStrike" kern="1200" cap="none" spc="0" normalizeH="0" baseline="0" noProof="0" dirty="0" err="1">
                <a:ln>
                  <a:noFill/>
                </a:ln>
                <a:solidFill>
                  <a:schemeClr val="tx1"/>
                </a:solidFill>
                <a:effectLst/>
                <a:uLnTx/>
                <a:uFillTx/>
                <a:latin typeface="+mj-lt"/>
                <a:ea typeface="+mj-ea"/>
                <a:cs typeface="+mj-cs"/>
              </a:rPr>
              <a:t>cada</a:t>
            </a:r>
            <a:r>
              <a:rPr kumimoji="0" lang="en-US" sz="2100" b="0" i="0" u="none" strike="noStrike" kern="1200" cap="none" spc="0" normalizeH="0" baseline="0" noProof="0" dirty="0">
                <a:ln>
                  <a:noFill/>
                </a:ln>
                <a:solidFill>
                  <a:schemeClr val="tx1"/>
                </a:solidFill>
                <a:effectLst/>
                <a:uLnTx/>
                <a:uFillTx/>
                <a:latin typeface="+mj-lt"/>
                <a:ea typeface="+mj-ea"/>
                <a:cs typeface="+mj-cs"/>
              </a:rPr>
              <a:t> </a:t>
            </a:r>
            <a:r>
              <a:rPr kumimoji="0" lang="en-US" sz="2100" b="0" i="0" u="none" strike="noStrike" kern="1200" cap="none" spc="0" normalizeH="0" baseline="0" noProof="0" dirty="0" err="1">
                <a:ln>
                  <a:noFill/>
                </a:ln>
                <a:solidFill>
                  <a:schemeClr val="tx1"/>
                </a:solidFill>
                <a:effectLst/>
                <a:uLnTx/>
                <a:uFillTx/>
                <a:latin typeface="+mj-lt"/>
                <a:ea typeface="+mj-ea"/>
                <a:cs typeface="+mj-cs"/>
              </a:rPr>
              <a:t>dificultad</a:t>
            </a:r>
            <a:r>
              <a:rPr kumimoji="0" lang="en-US" sz="2100" b="0" i="0" u="none" strike="noStrike" kern="1200" cap="none" spc="0" normalizeH="0" baseline="0" noProof="0" dirty="0">
                <a:ln>
                  <a:noFill/>
                </a:ln>
                <a:solidFill>
                  <a:schemeClr val="tx1"/>
                </a:solidFill>
                <a:effectLst/>
                <a:uLnTx/>
                <a:uFillTx/>
                <a:latin typeface="+mj-lt"/>
                <a:ea typeface="+mj-ea"/>
                <a:cs typeface="+mj-cs"/>
              </a:rPr>
              <a:t>”.</a:t>
            </a:r>
            <a:br>
              <a:rPr kumimoji="0" lang="en-US" sz="2100" b="0" i="0" u="none" strike="noStrike" kern="1200" cap="none" spc="0" normalizeH="0" baseline="0" noProof="0" dirty="0">
                <a:ln>
                  <a:noFill/>
                </a:ln>
                <a:solidFill>
                  <a:schemeClr val="tx1"/>
                </a:solidFill>
                <a:effectLst/>
                <a:uLnTx/>
                <a:uFillTx/>
                <a:latin typeface="+mj-lt"/>
                <a:ea typeface="+mj-ea"/>
                <a:cs typeface="+mj-cs"/>
              </a:rPr>
            </a:br>
            <a:r>
              <a:rPr kumimoji="0" lang="en-US" sz="2100" b="0" i="0" u="none" strike="noStrike" kern="1200" cap="none" spc="0" normalizeH="0" baseline="0" noProof="0" dirty="0">
                <a:ln>
                  <a:noFill/>
                </a:ln>
                <a:solidFill>
                  <a:schemeClr val="tx1"/>
                </a:solidFill>
                <a:effectLst/>
                <a:uLnTx/>
                <a:uFillTx/>
                <a:latin typeface="+mj-lt"/>
                <a:ea typeface="+mj-ea"/>
                <a:cs typeface="+mj-cs"/>
              </a:rPr>
              <a:t>						 Winston Churchill </a:t>
            </a:r>
            <a:br>
              <a:rPr kumimoji="0" lang="en-US" sz="2100" b="0" i="0" u="none" strike="noStrike" kern="1200" cap="none" spc="0" normalizeH="0" baseline="0" noProof="0" dirty="0">
                <a:ln>
                  <a:noFill/>
                </a:ln>
                <a:solidFill>
                  <a:schemeClr val="tx1"/>
                </a:solidFill>
                <a:effectLst/>
                <a:uLnTx/>
                <a:uFillTx/>
                <a:latin typeface="+mj-lt"/>
                <a:ea typeface="+mj-ea"/>
                <a:cs typeface="+mj-cs"/>
              </a:rPr>
            </a:br>
            <a:endParaRPr lang="en-US" sz="2100" kern="1200" dirty="0">
              <a:solidFill>
                <a:schemeClr val="tx1"/>
              </a:solidFill>
              <a:latin typeface="+mj-lt"/>
              <a:ea typeface="+mj-ea"/>
              <a:cs typeface="+mj-cs"/>
            </a:endParaRPr>
          </a:p>
        </p:txBody>
      </p:sp>
      <p:sp>
        <p:nvSpPr>
          <p:cNvPr id="1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Marcador de contenido 3">
            <a:extLst>
              <a:ext uri="{FF2B5EF4-FFF2-40B4-BE49-F238E27FC236}">
                <a16:creationId xmlns:a16="http://schemas.microsoft.com/office/drawing/2014/main" id="{E79B2208-66F4-AEBE-F2F3-A8DD9046BB5B}"/>
              </a:ext>
            </a:extLst>
          </p:cNvPr>
          <p:cNvPicPr>
            <a:picLocks noGrp="1" noChangeAspect="1"/>
          </p:cNvPicPr>
          <p:nvPr>
            <p:ph idx="1"/>
          </p:nvPr>
        </p:nvPicPr>
        <p:blipFill>
          <a:blip r:embed="rId2"/>
          <a:stretch>
            <a:fillRect/>
          </a:stretch>
        </p:blipFill>
        <p:spPr>
          <a:xfrm>
            <a:off x="4654296" y="1384755"/>
            <a:ext cx="7214616" cy="4061057"/>
          </a:xfrm>
          <a:prstGeom prst="rect">
            <a:avLst/>
          </a:prstGeom>
        </p:spPr>
      </p:pic>
    </p:spTree>
    <p:extLst>
      <p:ext uri="{BB962C8B-B14F-4D97-AF65-F5344CB8AC3E}">
        <p14:creationId xmlns:p14="http://schemas.microsoft.com/office/powerpoint/2010/main" val="18744555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AE3C0AA-D406-58DD-00CE-093AB07E0F5B}"/>
              </a:ext>
            </a:extLst>
          </p:cNvPr>
          <p:cNvSpPr>
            <a:spLocks noGrp="1"/>
          </p:cNvSpPr>
          <p:nvPr>
            <p:ph type="title"/>
          </p:nvPr>
        </p:nvSpPr>
        <p:spPr>
          <a:xfrm>
            <a:off x="838200" y="365125"/>
            <a:ext cx="10515600" cy="1325563"/>
          </a:xfrm>
        </p:spPr>
        <p:txBody>
          <a:bodyPr>
            <a:normAutofit/>
          </a:bodyPr>
          <a:lstStyle/>
          <a:p>
            <a:r>
              <a:rPr lang="es-ES" sz="5400"/>
              <a:t>🟢 Frase final:</a:t>
            </a:r>
          </a:p>
        </p:txBody>
      </p:sp>
      <p:sp>
        <p:nvSpPr>
          <p:cNvPr id="1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29CB06C7-C5BD-FA6D-C3EF-CBAB391FB47B}"/>
              </a:ext>
            </a:extLst>
          </p:cNvPr>
          <p:cNvSpPr>
            <a:spLocks noGrp="1"/>
          </p:cNvSpPr>
          <p:nvPr>
            <p:ph idx="1"/>
          </p:nvPr>
        </p:nvSpPr>
        <p:spPr>
          <a:xfrm>
            <a:off x="838200" y="1929384"/>
            <a:ext cx="10515600" cy="4251960"/>
          </a:xfrm>
        </p:spPr>
        <p:txBody>
          <a:bodyPr>
            <a:normAutofit/>
          </a:bodyPr>
          <a:lstStyle/>
          <a:p>
            <a:pPr marL="0" indent="0">
              <a:buNone/>
            </a:pPr>
            <a:br>
              <a:rPr lang="es-ES" sz="4800" dirty="0"/>
            </a:br>
            <a:r>
              <a:rPr lang="es-ES" sz="4800" dirty="0"/>
              <a:t>“Cuidar la actitud es cuidar la salud. La forma en que pensamos, sentimos y actuamos puede ser nuestra mejor medicina.”</a:t>
            </a:r>
          </a:p>
        </p:txBody>
      </p:sp>
    </p:spTree>
    <p:extLst>
      <p:ext uri="{BB962C8B-B14F-4D97-AF65-F5344CB8AC3E}">
        <p14:creationId xmlns:p14="http://schemas.microsoft.com/office/powerpoint/2010/main" val="18908001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512" name="Rectangle 21511">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06" name="Text Box 2"/>
          <p:cNvSpPr txBox="1">
            <a:spLocks noChangeArrowheads="1"/>
          </p:cNvSpPr>
          <p:nvPr/>
        </p:nvSpPr>
        <p:spPr bwMode="auto">
          <a:xfrm>
            <a:off x="890338" y="640080"/>
            <a:ext cx="3734014" cy="356616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b">
            <a:norm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90000"/>
              </a:lnSpc>
              <a:spcBef>
                <a:spcPct val="0"/>
              </a:spcBef>
              <a:spcAft>
                <a:spcPts val="600"/>
              </a:spcAft>
            </a:pPr>
            <a:endParaRPr lang="en-US" sz="2600" b="1">
              <a:latin typeface="+mj-lt"/>
              <a:ea typeface="+mj-ea"/>
              <a:cs typeface="+mj-cs"/>
            </a:endParaRPr>
          </a:p>
          <a:p>
            <a:pPr eaLnBrk="1" hangingPunct="1">
              <a:lnSpc>
                <a:spcPct val="90000"/>
              </a:lnSpc>
              <a:spcBef>
                <a:spcPct val="0"/>
              </a:spcBef>
              <a:spcAft>
                <a:spcPts val="600"/>
              </a:spcAft>
            </a:pPr>
            <a:endParaRPr lang="en-US" sz="2600" b="1">
              <a:latin typeface="+mj-lt"/>
              <a:ea typeface="+mj-ea"/>
              <a:cs typeface="+mj-cs"/>
            </a:endParaRPr>
          </a:p>
          <a:p>
            <a:pPr eaLnBrk="1" hangingPunct="1">
              <a:lnSpc>
                <a:spcPct val="90000"/>
              </a:lnSpc>
              <a:spcBef>
                <a:spcPct val="0"/>
              </a:spcBef>
              <a:spcAft>
                <a:spcPts val="600"/>
              </a:spcAft>
            </a:pPr>
            <a:r>
              <a:rPr lang="en-US" sz="2600" b="1">
                <a:latin typeface="+mj-lt"/>
                <a:ea typeface="+mj-ea"/>
                <a:cs typeface="+mj-cs"/>
              </a:rPr>
              <a:t>Os deseo una vida mas larga, mas  sana y muy feliz en un Mundo mejor</a:t>
            </a:r>
          </a:p>
          <a:p>
            <a:pPr eaLnBrk="1" hangingPunct="1">
              <a:lnSpc>
                <a:spcPct val="90000"/>
              </a:lnSpc>
              <a:spcBef>
                <a:spcPct val="0"/>
              </a:spcBef>
              <a:spcAft>
                <a:spcPts val="600"/>
              </a:spcAft>
            </a:pPr>
            <a:endParaRPr lang="en-US" sz="2600" b="1">
              <a:latin typeface="+mj-lt"/>
              <a:ea typeface="+mj-ea"/>
              <a:cs typeface="+mj-cs"/>
            </a:endParaRPr>
          </a:p>
          <a:p>
            <a:pPr eaLnBrk="1" hangingPunct="1">
              <a:lnSpc>
                <a:spcPct val="90000"/>
              </a:lnSpc>
              <a:spcBef>
                <a:spcPct val="0"/>
              </a:spcBef>
              <a:spcAft>
                <a:spcPts val="600"/>
              </a:spcAft>
            </a:pPr>
            <a:endParaRPr lang="en-US" sz="2600" b="1">
              <a:latin typeface="+mj-lt"/>
              <a:ea typeface="+mj-ea"/>
              <a:cs typeface="+mj-cs"/>
            </a:endParaRPr>
          </a:p>
          <a:p>
            <a:pPr eaLnBrk="1" hangingPunct="1">
              <a:lnSpc>
                <a:spcPct val="90000"/>
              </a:lnSpc>
              <a:spcBef>
                <a:spcPct val="0"/>
              </a:spcBef>
              <a:spcAft>
                <a:spcPts val="600"/>
              </a:spcAft>
            </a:pPr>
            <a:r>
              <a:rPr lang="en-US" sz="2600" b="1">
                <a:latin typeface="+mj-lt"/>
                <a:ea typeface="+mj-ea"/>
                <a:cs typeface="+mj-cs"/>
              </a:rPr>
              <a:t>iferrando@sanitas.es</a:t>
            </a:r>
          </a:p>
          <a:p>
            <a:pPr eaLnBrk="1" hangingPunct="1">
              <a:lnSpc>
                <a:spcPct val="90000"/>
              </a:lnSpc>
              <a:spcBef>
                <a:spcPct val="0"/>
              </a:spcBef>
              <a:spcAft>
                <a:spcPts val="600"/>
              </a:spcAft>
            </a:pPr>
            <a:endParaRPr lang="en-US" sz="2600" b="1">
              <a:latin typeface="+mj-lt"/>
              <a:ea typeface="+mj-ea"/>
              <a:cs typeface="+mj-cs"/>
            </a:endParaRPr>
          </a:p>
        </p:txBody>
      </p:sp>
      <p:sp>
        <p:nvSpPr>
          <p:cNvPr id="21514"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507" name="Picture 3" descr="00Retrato_Dr_Gachet_Van_Goch"/>
          <p:cNvPicPr>
            <a:picLocks noGrp="1" noChangeAspect="1" noChangeArrowheads="1"/>
          </p:cNvPicPr>
          <p:nvPr>
            <p:ph/>
          </p:nvPr>
        </p:nvPicPr>
        <p:blipFill>
          <a:blip r:embed="rId2">
            <a:extLst>
              <a:ext uri="{28A0092B-C50C-407E-A947-70E740481C1C}">
                <a14:useLocalDpi xmlns:a14="http://schemas.microsoft.com/office/drawing/2010/main" val="0"/>
              </a:ext>
            </a:extLst>
          </a:blip>
          <a:srcRect t="18746" r="2" b="2"/>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p:spPr>
      </p:pic>
    </p:spTree>
    <p:extLst>
      <p:ext uri="{BB962C8B-B14F-4D97-AF65-F5344CB8AC3E}">
        <p14:creationId xmlns:p14="http://schemas.microsoft.com/office/powerpoint/2010/main" val="3874393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F70FD21-3B8C-1D5C-65DD-BED951B6802A}"/>
              </a:ext>
            </a:extLst>
          </p:cNvPr>
          <p:cNvSpPr>
            <a:spLocks noGrp="1"/>
          </p:cNvSpPr>
          <p:nvPr>
            <p:ph type="title"/>
          </p:nvPr>
        </p:nvSpPr>
        <p:spPr>
          <a:xfrm>
            <a:off x="841248" y="548640"/>
            <a:ext cx="3600860" cy="5431536"/>
          </a:xfrm>
        </p:spPr>
        <p:txBody>
          <a:bodyPr>
            <a:normAutofit/>
          </a:bodyPr>
          <a:lstStyle/>
          <a:p>
            <a:r>
              <a:rPr lang="es-ES" sz="5400">
                <a:latin typeface="Segoe UI" panose="020B0502040204020203" pitchFamily="34" charset="0"/>
                <a:cs typeface="Segoe UI" panose="020B0502040204020203" pitchFamily="34" charset="0"/>
              </a:rPr>
              <a:t>Actitud: ¿Qué es?</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arcador de contenido 2">
            <a:extLst>
              <a:ext uri="{FF2B5EF4-FFF2-40B4-BE49-F238E27FC236}">
                <a16:creationId xmlns:a16="http://schemas.microsoft.com/office/drawing/2014/main" id="{E05EECD2-F7FC-8656-7BB6-17767367688A}"/>
              </a:ext>
            </a:extLst>
          </p:cNvPr>
          <p:cNvSpPr>
            <a:spLocks noGrp="1"/>
          </p:cNvSpPr>
          <p:nvPr>
            <p:ph idx="1"/>
          </p:nvPr>
        </p:nvSpPr>
        <p:spPr>
          <a:xfrm>
            <a:off x="5126418" y="552091"/>
            <a:ext cx="6224335" cy="5431536"/>
          </a:xfrm>
        </p:spPr>
        <p:txBody>
          <a:bodyPr anchor="ctr">
            <a:normAutofit fontScale="85000" lnSpcReduction="20000"/>
          </a:bodyPr>
          <a:lstStyle/>
          <a:p>
            <a:pPr marL="0" indent="0">
              <a:buFontTx/>
              <a:buNone/>
              <a:defRPr/>
            </a:pPr>
            <a:r>
              <a:rPr lang="es-ES" sz="2200" dirty="0">
                <a:latin typeface="Segoe UI" panose="020B0502040204020203" pitchFamily="34" charset="0"/>
                <a:cs typeface="Segoe UI" panose="020B0502040204020203" pitchFamily="34" charset="0"/>
              </a:rPr>
              <a:t>La actitud es la forma de actuar de una persona, el comportamiento que emplea un individuo para hacer las tareas cotidianas de respuesta ante situaciones diversas.</a:t>
            </a:r>
          </a:p>
          <a:p>
            <a:pPr marL="0" indent="0">
              <a:buFontTx/>
              <a:buNone/>
              <a:defRPr/>
            </a:pPr>
            <a:r>
              <a:rPr lang="es-ES" sz="2200" dirty="0">
                <a:latin typeface="Segoe UI" panose="020B0502040204020203" pitchFamily="34" charset="0"/>
                <a:cs typeface="Segoe UI" panose="020B0502040204020203" pitchFamily="34" charset="0"/>
              </a:rPr>
              <a:t>“Es su forma de ser o el comportamiento de actuar”</a:t>
            </a:r>
          </a:p>
          <a:p>
            <a:pPr marL="0" indent="0">
              <a:buFontTx/>
              <a:buNone/>
              <a:defRPr/>
            </a:pPr>
            <a:r>
              <a:rPr lang="es-ES" sz="2200" b="1" dirty="0"/>
              <a:t>J. Richard </a:t>
            </a:r>
            <a:r>
              <a:rPr lang="es-ES" sz="2200" b="1" dirty="0" err="1"/>
              <a:t>Eiser</a:t>
            </a:r>
            <a:r>
              <a:rPr lang="es-ES" sz="2200" dirty="0"/>
              <a:t>, </a:t>
            </a:r>
            <a:r>
              <a:rPr lang="es-ES" sz="2200" i="1" dirty="0"/>
              <a:t>Psicología Social: Actitudes, Cognición y Conducta Social</a:t>
            </a:r>
            <a:r>
              <a:rPr lang="es-ES" sz="2200" dirty="0"/>
              <a:t> (1989)</a:t>
            </a:r>
            <a:r>
              <a:rPr lang="es-ES" sz="2200" dirty="0">
                <a:latin typeface="Segoe UI" panose="020B0502040204020203" pitchFamily="34" charset="0"/>
                <a:cs typeface="Segoe UI" panose="020B0502040204020203" pitchFamily="34" charset="0"/>
              </a:rPr>
              <a:t>:</a:t>
            </a:r>
          </a:p>
          <a:p>
            <a:pPr marL="0" indent="0">
              <a:buFontTx/>
              <a:buNone/>
              <a:defRPr/>
            </a:pPr>
            <a:r>
              <a:rPr lang="es-ES" sz="2400" dirty="0">
                <a:latin typeface="Segoe UI" panose="020B0502040204020203" pitchFamily="34" charset="0"/>
                <a:cs typeface="Segoe UI" panose="020B0502040204020203" pitchFamily="34" charset="0"/>
              </a:rPr>
              <a:t>“Estado de evaluación y disposición mental que influye en cómo las personas procesan la información y se comportan ante diversos estímulos sociales</a:t>
            </a:r>
          </a:p>
          <a:p>
            <a:pPr marL="0" indent="0">
              <a:buFontTx/>
              <a:buNone/>
              <a:defRPr/>
            </a:pPr>
            <a:endParaRPr lang="es-ES" sz="2400" dirty="0">
              <a:latin typeface="Segoe UI" panose="020B0502040204020203" pitchFamily="34" charset="0"/>
              <a:cs typeface="Segoe UI" panose="020B0502040204020203" pitchFamily="34" charset="0"/>
            </a:endParaRPr>
          </a:p>
          <a:p>
            <a:pPr marL="0" indent="0">
              <a:buFontTx/>
              <a:buNone/>
              <a:defRPr/>
            </a:pPr>
            <a:r>
              <a:rPr lang="es-ES" sz="2200" dirty="0">
                <a:latin typeface="Segoe UI" panose="020B0502040204020203" pitchFamily="34" charset="0"/>
                <a:cs typeface="Segoe UI" panose="020B0502040204020203" pitchFamily="34" charset="0"/>
              </a:rPr>
              <a:t>“</a:t>
            </a:r>
            <a:r>
              <a:rPr lang="es-ES" sz="2200" i="1" dirty="0">
                <a:latin typeface="Segoe UI" panose="020B0502040204020203" pitchFamily="34" charset="0"/>
                <a:cs typeface="Segoe UI" panose="020B0502040204020203" pitchFamily="34" charset="0"/>
              </a:rPr>
              <a:t>Predisposición aprendida a responder de un modo consistente a un objeto social”</a:t>
            </a:r>
            <a:r>
              <a:rPr lang="es-ES" sz="2200" dirty="0">
                <a:latin typeface="Segoe UI" panose="020B0502040204020203" pitchFamily="34" charset="0"/>
                <a:cs typeface="Segoe UI" panose="020B0502040204020203" pitchFamily="34" charset="0"/>
              </a:rPr>
              <a:t>.</a:t>
            </a:r>
          </a:p>
          <a:p>
            <a:endParaRPr lang="es-ES" sz="2200" dirty="0">
              <a:latin typeface="Segoe UI" panose="020B0502040204020203" pitchFamily="34" charset="0"/>
              <a:cs typeface="Segoe UI" panose="020B0502040204020203" pitchFamily="34" charset="0"/>
            </a:endParaRPr>
          </a:p>
          <a:p>
            <a:r>
              <a:rPr lang="es-ES" dirty="0">
                <a:latin typeface="Segoe UI" panose="020B0502040204020203" pitchFamily="34" charset="0"/>
                <a:cs typeface="Segoe UI" panose="020B0502040204020203" pitchFamily="34" charset="0"/>
              </a:rPr>
              <a:t>“es la </a:t>
            </a:r>
            <a:r>
              <a:rPr lang="es-ES" sz="2400" dirty="0">
                <a:latin typeface="Segoe UI" panose="020B0502040204020203" pitchFamily="34" charset="0"/>
                <a:cs typeface="Segoe UI" panose="020B0502040204020203" pitchFamily="34" charset="0"/>
              </a:rPr>
              <a:t>disposición mental, emocional y conductual de una persona al enfrentar situaciones, objetos o personas, definiendo su forma de actuar</a:t>
            </a:r>
            <a:r>
              <a:rPr lang="es-ES" dirty="0">
                <a:latin typeface="Segoe UI" panose="020B0502040204020203" pitchFamily="34" charset="0"/>
                <a:cs typeface="Segoe UI" panose="020B0502040204020203" pitchFamily="34" charset="0"/>
              </a:rPr>
              <a:t>. </a:t>
            </a:r>
          </a:p>
          <a:p>
            <a:r>
              <a:rPr lang="es-ES" sz="2400" dirty="0">
                <a:latin typeface="Segoe UI" panose="020B0502040204020203" pitchFamily="34" charset="0"/>
                <a:cs typeface="Segoe UI" panose="020B0502040204020203" pitchFamily="34" charset="0"/>
              </a:rPr>
              <a:t>Moldeada por experiencias y creencias, determina el comportamiento —positivo, negativo o neutro— y es considerada el factor multiplicador del valor personal, superando a la aptitud en el éxito</a:t>
            </a:r>
          </a:p>
        </p:txBody>
      </p:sp>
    </p:spTree>
    <p:extLst>
      <p:ext uri="{BB962C8B-B14F-4D97-AF65-F5344CB8AC3E}">
        <p14:creationId xmlns:p14="http://schemas.microsoft.com/office/powerpoint/2010/main" val="3497707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E16FA2-2A54-536E-FE62-003529D1AC34}"/>
              </a:ext>
            </a:extLst>
          </p:cNvPr>
          <p:cNvSpPr>
            <a:spLocks noGrp="1"/>
          </p:cNvSpPr>
          <p:nvPr>
            <p:ph type="title"/>
          </p:nvPr>
        </p:nvSpPr>
        <p:spPr/>
        <p:txBody>
          <a:bodyPr>
            <a:normAutofit/>
          </a:bodyPr>
          <a:lstStyle/>
          <a:p>
            <a:r>
              <a:rPr lang="es-ES" dirty="0"/>
              <a:t>Puntos clave de la perspectiva de </a:t>
            </a:r>
            <a:r>
              <a:rPr lang="es-ES" dirty="0" err="1"/>
              <a:t>Eiser</a:t>
            </a:r>
            <a:br>
              <a:rPr lang="es-ES" dirty="0"/>
            </a:br>
            <a:endParaRPr lang="es-ES" dirty="0"/>
          </a:p>
        </p:txBody>
      </p:sp>
      <p:sp>
        <p:nvSpPr>
          <p:cNvPr id="3" name="Marcador de contenido 2">
            <a:extLst>
              <a:ext uri="{FF2B5EF4-FFF2-40B4-BE49-F238E27FC236}">
                <a16:creationId xmlns:a16="http://schemas.microsoft.com/office/drawing/2014/main" id="{F4E126F1-35D3-3AE2-BAC9-659A635A5B19}"/>
              </a:ext>
            </a:extLst>
          </p:cNvPr>
          <p:cNvSpPr>
            <a:spLocks noGrp="1"/>
          </p:cNvSpPr>
          <p:nvPr>
            <p:ph idx="1"/>
          </p:nvPr>
        </p:nvSpPr>
        <p:spPr/>
        <p:txBody>
          <a:bodyPr>
            <a:normAutofit fontScale="92500" lnSpcReduction="20000"/>
          </a:bodyPr>
          <a:lstStyle/>
          <a:p>
            <a:pPr marL="0" indent="0">
              <a:buNone/>
            </a:pPr>
            <a:r>
              <a:rPr lang="es-ES" b="1" dirty="0"/>
              <a:t>Accesibilidad Actitudinal:</a:t>
            </a:r>
          </a:p>
          <a:p>
            <a:r>
              <a:rPr lang="es-ES" b="1" dirty="0"/>
              <a:t> </a:t>
            </a:r>
            <a:r>
              <a:rPr lang="es-ES" dirty="0"/>
              <a:t>Se basa en la idea de que la "fuerza" o "potencia" de una actitud radica en su accesibilidad: cuanto más rápido se recupera una evaluación de la memoria (experiencia directa), más influyente es en la conducta.</a:t>
            </a:r>
          </a:p>
          <a:p>
            <a:pPr marL="0" indent="0">
              <a:buNone/>
            </a:pPr>
            <a:r>
              <a:rPr lang="es-ES" b="1" dirty="0"/>
              <a:t>Conexión con la Cognición:</a:t>
            </a:r>
          </a:p>
          <a:p>
            <a:r>
              <a:rPr lang="es-ES" b="1" dirty="0"/>
              <a:t> </a:t>
            </a:r>
            <a:r>
              <a:rPr lang="es-ES" dirty="0"/>
              <a:t>Las actitudes no son solo sentimientos, sino que están estrechamente ligadas a los procesos cognitivos (cómo pensamos y organizamos la información).</a:t>
            </a:r>
          </a:p>
          <a:p>
            <a:pPr marL="0" indent="0">
              <a:buNone/>
            </a:pPr>
            <a:r>
              <a:rPr lang="es-ES" b="1" dirty="0"/>
              <a:t>Influencia en la Conducta:</a:t>
            </a:r>
          </a:p>
          <a:p>
            <a:r>
              <a:rPr lang="es-ES" dirty="0"/>
              <a:t>Profundiza en la brecha entre lo que las personas expresan como actitud y lo que realmente hacen, destacando la importancia del contexto y la cognición social en la toma de decisiones</a:t>
            </a:r>
          </a:p>
        </p:txBody>
      </p:sp>
    </p:spTree>
    <p:extLst>
      <p:ext uri="{BB962C8B-B14F-4D97-AF65-F5344CB8AC3E}">
        <p14:creationId xmlns:p14="http://schemas.microsoft.com/office/powerpoint/2010/main" val="2999851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D761D47-7599-11FA-AC53-F8EFE417F410}"/>
              </a:ext>
            </a:extLst>
          </p:cNvPr>
          <p:cNvSpPr>
            <a:spLocks noGrp="1"/>
          </p:cNvSpPr>
          <p:nvPr>
            <p:ph type="title"/>
          </p:nvPr>
        </p:nvSpPr>
        <p:spPr>
          <a:xfrm>
            <a:off x="841248" y="548640"/>
            <a:ext cx="3600860" cy="5431536"/>
          </a:xfrm>
        </p:spPr>
        <p:txBody>
          <a:bodyPr>
            <a:normAutofit/>
          </a:bodyPr>
          <a:lstStyle/>
          <a:p>
            <a:r>
              <a:rPr lang="es-ES" sz="5400" b="0" i="0">
                <a:effectLst/>
                <a:latin typeface="Segoe UI" panose="020B0502040204020203" pitchFamily="34" charset="0"/>
              </a:rPr>
              <a:t>¿POR QUÉ IMPORTA LA ACTITUD?</a:t>
            </a:r>
            <a:br>
              <a:rPr lang="es-ES" sz="5400" b="0" i="0">
                <a:effectLst/>
                <a:latin typeface="Segoe UI" panose="020B0502040204020203" pitchFamily="34" charset="0"/>
              </a:rPr>
            </a:br>
            <a:endParaRPr lang="es-ES" sz="5400"/>
          </a:p>
        </p:txBody>
      </p:sp>
      <p:sp>
        <p:nvSpPr>
          <p:cNvPr id="16"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arcador de contenido 8">
            <a:extLst>
              <a:ext uri="{FF2B5EF4-FFF2-40B4-BE49-F238E27FC236}">
                <a16:creationId xmlns:a16="http://schemas.microsoft.com/office/drawing/2014/main" id="{CBDA0359-F018-F888-19C1-95DE12963AA4}"/>
              </a:ext>
            </a:extLst>
          </p:cNvPr>
          <p:cNvSpPr>
            <a:spLocks noGrp="1"/>
          </p:cNvSpPr>
          <p:nvPr>
            <p:ph idx="1"/>
          </p:nvPr>
        </p:nvSpPr>
        <p:spPr>
          <a:xfrm>
            <a:off x="5126418" y="552091"/>
            <a:ext cx="6224335" cy="5431536"/>
          </a:xfrm>
        </p:spPr>
        <p:txBody>
          <a:bodyPr anchor="ctr">
            <a:normAutofit/>
          </a:bodyPr>
          <a:lstStyle/>
          <a:p>
            <a:pPr fontAlgn="t"/>
            <a:r>
              <a:rPr lang="es-ES" sz="1700" b="0" i="0" dirty="0">
                <a:effectLst/>
                <a:latin typeface="Segoe UI" panose="020B0502040204020203" pitchFamily="34" charset="0"/>
              </a:rPr>
              <a:t>Las personas con actitud positiva presentan: 33 % menos riesgo de infarto o eventos cardiovasculares.</a:t>
            </a:r>
          </a:p>
          <a:p>
            <a:pPr marL="0" indent="0" fontAlgn="t">
              <a:buNone/>
            </a:pPr>
            <a:endParaRPr lang="es-ES" sz="1700" b="0" i="0" dirty="0">
              <a:effectLst/>
              <a:latin typeface="Segoe UI" panose="020B0502040204020203" pitchFamily="34" charset="0"/>
            </a:endParaRPr>
          </a:p>
          <a:p>
            <a:pPr fontAlgn="t"/>
            <a:r>
              <a:rPr lang="es-ES" sz="1700" b="0" i="0" dirty="0">
                <a:effectLst/>
                <a:latin typeface="Segoe UI" panose="020B0502040204020203" pitchFamily="34" charset="0"/>
              </a:rPr>
              <a:t>4,4 años más de esperanza de vida en mujeres optimistas.</a:t>
            </a:r>
          </a:p>
          <a:p>
            <a:pPr fontAlgn="t"/>
            <a:endParaRPr lang="es-ES" sz="1700" b="0" i="0" dirty="0">
              <a:effectLst/>
              <a:latin typeface="Segoe UI" panose="020B0502040204020203" pitchFamily="34" charset="0"/>
            </a:endParaRPr>
          </a:p>
          <a:p>
            <a:pPr fontAlgn="t"/>
            <a:r>
              <a:rPr lang="es-ES" sz="1700" b="0" i="0" dirty="0">
                <a:effectLst/>
                <a:latin typeface="Segoe UI" panose="020B0502040204020203" pitchFamily="34" charset="0"/>
              </a:rPr>
              <a:t>9 % menos riesgo de mortalidad en mayores con </a:t>
            </a:r>
            <a:r>
              <a:rPr lang="es-ES" sz="1700" b="0" i="0">
                <a:effectLst/>
                <a:latin typeface="Segoe UI" panose="020B0502040204020203" pitchFamily="34" charset="0"/>
              </a:rPr>
              <a:t>altos niveles de </a:t>
            </a:r>
            <a:r>
              <a:rPr lang="es-ES" sz="1700" b="0" i="0" dirty="0">
                <a:effectLst/>
                <a:latin typeface="Segoe UI" panose="020B0502040204020203" pitchFamily="34" charset="0"/>
              </a:rPr>
              <a:t>gratitud</a:t>
            </a:r>
          </a:p>
          <a:p>
            <a:pPr fontAlgn="t"/>
            <a:endParaRPr lang="es-ES" sz="1700" dirty="0">
              <a:latin typeface="Segoe UI" panose="020B0502040204020203" pitchFamily="34" charset="0"/>
            </a:endParaRPr>
          </a:p>
          <a:p>
            <a:pPr fontAlgn="t"/>
            <a:r>
              <a:rPr lang="es-ES" sz="1700" b="0" i="0" dirty="0">
                <a:effectLst/>
                <a:latin typeface="Segoe UI" panose="020B0502040204020203" pitchFamily="34" charset="0"/>
              </a:rPr>
              <a:t>Mejora la salud mental, la resiliencia y la calidad de vida.</a:t>
            </a:r>
          </a:p>
          <a:p>
            <a:pPr fontAlgn="t"/>
            <a:endParaRPr lang="es-ES" sz="1700" dirty="0">
              <a:latin typeface="Segoe UI" panose="020B0502040204020203" pitchFamily="34" charset="0"/>
            </a:endParaRPr>
          </a:p>
          <a:p>
            <a:pPr fontAlgn="t"/>
            <a:r>
              <a:rPr lang="es-ES" sz="1700" b="0" i="0" dirty="0">
                <a:effectLst/>
                <a:latin typeface="Segoe UI" panose="020B0502040204020203" pitchFamily="34" charset="0"/>
              </a:rPr>
              <a:t> Favorece la adopción y mantenimiento de hábitos saludables.</a:t>
            </a:r>
          </a:p>
          <a:p>
            <a:pPr fontAlgn="t"/>
            <a:endParaRPr lang="es-ES" sz="1700" b="0" i="0" dirty="0">
              <a:effectLst/>
              <a:latin typeface="Segoe UI" panose="020B0502040204020203" pitchFamily="34" charset="0"/>
            </a:endParaRPr>
          </a:p>
          <a:p>
            <a:endParaRPr lang="es-ES" sz="1700" dirty="0"/>
          </a:p>
        </p:txBody>
      </p:sp>
    </p:spTree>
    <p:extLst>
      <p:ext uri="{BB962C8B-B14F-4D97-AF65-F5344CB8AC3E}">
        <p14:creationId xmlns:p14="http://schemas.microsoft.com/office/powerpoint/2010/main" val="3449683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834FF8D-E7C5-8D9C-9E79-C1E66A3B7BE2}"/>
              </a:ext>
            </a:extLst>
          </p:cNvPr>
          <p:cNvSpPr>
            <a:spLocks noGrp="1"/>
          </p:cNvSpPr>
          <p:nvPr>
            <p:ph type="title"/>
          </p:nvPr>
        </p:nvSpPr>
        <p:spPr>
          <a:xfrm>
            <a:off x="841248" y="548640"/>
            <a:ext cx="3600860" cy="5431536"/>
          </a:xfrm>
        </p:spPr>
        <p:txBody>
          <a:bodyPr>
            <a:normAutofit/>
          </a:bodyPr>
          <a:lstStyle/>
          <a:p>
            <a:r>
              <a:rPr lang="es-ES" sz="5400" dirty="0">
                <a:latin typeface="Segoe UI" panose="020B0502040204020203" pitchFamily="34" charset="0"/>
                <a:cs typeface="Segoe UI" panose="020B0502040204020203" pitchFamily="34" charset="0"/>
              </a:rPr>
              <a:t>Actitud  vs Aptitud</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8C2A8C0B-F5DC-CE34-E801-490643334637}"/>
              </a:ext>
            </a:extLst>
          </p:cNvPr>
          <p:cNvSpPr>
            <a:spLocks noGrp="1"/>
          </p:cNvSpPr>
          <p:nvPr>
            <p:ph idx="1"/>
          </p:nvPr>
        </p:nvSpPr>
        <p:spPr>
          <a:xfrm>
            <a:off x="5126418" y="552091"/>
            <a:ext cx="6224335" cy="5431536"/>
          </a:xfrm>
        </p:spPr>
        <p:txBody>
          <a:bodyPr anchor="ctr">
            <a:normAutofit/>
          </a:bodyPr>
          <a:lstStyle/>
          <a:p>
            <a:pPr marL="0" indent="0">
              <a:buNone/>
              <a:defRPr/>
            </a:pPr>
            <a:r>
              <a:rPr lang="es-ES" sz="1400" b="1">
                <a:latin typeface="Segoe UI" panose="020B0502040204020203" pitchFamily="34" charset="0"/>
                <a:cs typeface="Segoe UI" panose="020B0502040204020203" pitchFamily="34" charset="0"/>
              </a:rPr>
              <a:t>Actitud</a:t>
            </a:r>
            <a:r>
              <a:rPr lang="es-ES" sz="1400">
                <a:latin typeface="Segoe UI" panose="020B0502040204020203" pitchFamily="34" charset="0"/>
                <a:cs typeface="Segoe UI" panose="020B0502040204020203" pitchFamily="34" charset="0"/>
              </a:rPr>
              <a:t>:</a:t>
            </a:r>
          </a:p>
          <a:p>
            <a:pPr>
              <a:defRPr/>
            </a:pPr>
            <a:r>
              <a:rPr lang="es-ES" sz="1400">
                <a:latin typeface="Segoe UI" panose="020B0502040204020203" pitchFamily="34" charset="0"/>
                <a:cs typeface="Segoe UI" panose="020B0502040204020203" pitchFamily="34" charset="0"/>
              </a:rPr>
              <a:t>Manera en cómo nosotros tomamos las cosas, conforme a nuestra personalidad (TEMPERAMENTO)</a:t>
            </a:r>
          </a:p>
          <a:p>
            <a:pPr>
              <a:defRPr/>
            </a:pPr>
            <a:r>
              <a:rPr lang="es-ES" sz="1400">
                <a:latin typeface="Segoe UI" panose="020B0502040204020203" pitchFamily="34" charset="0"/>
                <a:cs typeface="Segoe UI" panose="020B0502040204020203" pitchFamily="34" charset="0"/>
              </a:rPr>
              <a:t>Es la forma de actuar de una persona, el comportamiento que emplea un individuo para hacer las cosas. </a:t>
            </a:r>
          </a:p>
          <a:p>
            <a:pPr>
              <a:defRPr/>
            </a:pPr>
            <a:r>
              <a:rPr lang="es-ES" sz="1400">
                <a:latin typeface="Segoe UI" panose="020B0502040204020203" pitchFamily="34" charset="0"/>
                <a:cs typeface="Segoe UI" panose="020B0502040204020203" pitchFamily="34" charset="0"/>
              </a:rPr>
              <a:t>Es la perspectiva personal que tenemos de nosotros mismos y de nuestras circunstancias: el ángulo desde el que miramos las cosas, nuestra disposición.</a:t>
            </a:r>
          </a:p>
          <a:p>
            <a:pPr>
              <a:defRPr/>
            </a:pPr>
            <a:r>
              <a:rPr lang="es-ES" sz="1400" b="1">
                <a:latin typeface="Segoe UI" panose="020B0502040204020203" pitchFamily="34" charset="0"/>
                <a:cs typeface="Segoe UI" panose="020B0502040204020203" pitchFamily="34" charset="0"/>
              </a:rPr>
              <a:t>Es un punto de vista emocional</a:t>
            </a:r>
            <a:r>
              <a:rPr lang="es-ES" sz="1400">
                <a:latin typeface="Segoe UI" panose="020B0502040204020203" pitchFamily="34" charset="0"/>
                <a:cs typeface="Segoe UI" panose="020B0502040204020203" pitchFamily="34" charset="0"/>
              </a:rPr>
              <a:t>. Muchas cosas afectan a nuestras actitudes, entre ellas nuestro carácter, nuestro espíritu, nuestra autoestima, las percepciones de los que nos rodean y las expectativas que tienen puestas en nosotros.</a:t>
            </a:r>
          </a:p>
          <a:p>
            <a:pPr marL="0" indent="0">
              <a:buNone/>
              <a:defRPr/>
            </a:pPr>
            <a:endParaRPr lang="es-ES" sz="1400">
              <a:latin typeface="Segoe UI" panose="020B0502040204020203" pitchFamily="34" charset="0"/>
              <a:cs typeface="Segoe UI" panose="020B0502040204020203" pitchFamily="34" charset="0"/>
            </a:endParaRPr>
          </a:p>
          <a:p>
            <a:pPr marL="0" indent="0">
              <a:buNone/>
              <a:defRPr/>
            </a:pPr>
            <a:r>
              <a:rPr lang="es-ES" sz="1400" b="1">
                <a:latin typeface="Segoe UI" panose="020B0502040204020203" pitchFamily="34" charset="0"/>
                <a:cs typeface="Segoe UI" panose="020B0502040204020203" pitchFamily="34" charset="0"/>
              </a:rPr>
              <a:t>Aptitud</a:t>
            </a:r>
            <a:r>
              <a:rPr lang="es-ES" sz="1400">
                <a:latin typeface="Segoe UI" panose="020B0502040204020203" pitchFamily="34" charset="0"/>
                <a:cs typeface="Segoe UI" panose="020B0502040204020203" pitchFamily="34" charset="0"/>
              </a:rPr>
              <a:t>:</a:t>
            </a:r>
          </a:p>
          <a:p>
            <a:pPr>
              <a:defRPr/>
            </a:pPr>
            <a:r>
              <a:rPr lang="es-ES" sz="1400">
                <a:latin typeface="Segoe UI" panose="020B0502040204020203" pitchFamily="34" charset="0"/>
                <a:cs typeface="Segoe UI" panose="020B0502040204020203" pitchFamily="34" charset="0"/>
              </a:rPr>
              <a:t>Es la capacidad de una persona para realizar adecuadamente una tarea</a:t>
            </a:r>
          </a:p>
          <a:p>
            <a:pPr>
              <a:defRPr/>
            </a:pPr>
            <a:r>
              <a:rPr lang="es-ES" sz="1400">
                <a:latin typeface="Segoe UI" panose="020B0502040204020203" pitchFamily="34" charset="0"/>
                <a:cs typeface="Segoe UI" panose="020B0502040204020203" pitchFamily="34" charset="0"/>
              </a:rPr>
              <a:t>Estar lo suficientemente preparado para enfrentar algo adecuadamente  con posibilidades ciertas de éxito. </a:t>
            </a:r>
          </a:p>
          <a:p>
            <a:pPr>
              <a:defRPr/>
            </a:pPr>
            <a:r>
              <a:rPr lang="es-ES" sz="1400" b="1">
                <a:latin typeface="Segoe UI" panose="020B0502040204020203" pitchFamily="34" charset="0"/>
                <a:cs typeface="Segoe UI" panose="020B0502040204020203" pitchFamily="34" charset="0"/>
              </a:rPr>
              <a:t>La aptitud está estrechamente relacionada con la inteligencia </a:t>
            </a:r>
            <a:r>
              <a:rPr lang="es-ES" sz="1400">
                <a:latin typeface="Segoe UI" panose="020B0502040204020203" pitchFamily="34" charset="0"/>
                <a:cs typeface="Segoe UI" panose="020B0502040204020203" pitchFamily="34" charset="0"/>
              </a:rPr>
              <a:t>y con las habilidades tanto innatas como adquiridas fruto de un proceso de </a:t>
            </a:r>
            <a:r>
              <a:rPr lang="es-ES" sz="1400" b="1">
                <a:latin typeface="Segoe UI" panose="020B0502040204020203" pitchFamily="34" charset="0"/>
                <a:cs typeface="Segoe UI" panose="020B0502040204020203" pitchFamily="34" charset="0"/>
              </a:rPr>
              <a:t>aprendizaje.</a:t>
            </a:r>
          </a:p>
          <a:p>
            <a:endParaRPr lang="es-ES" sz="1400"/>
          </a:p>
        </p:txBody>
      </p:sp>
    </p:spTree>
    <p:extLst>
      <p:ext uri="{BB962C8B-B14F-4D97-AF65-F5344CB8AC3E}">
        <p14:creationId xmlns:p14="http://schemas.microsoft.com/office/powerpoint/2010/main" val="1867046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607B9F7-E7D8-566C-B690-6F888A3E02E2}"/>
              </a:ext>
            </a:extLst>
          </p:cNvPr>
          <p:cNvSpPr>
            <a:spLocks noGrp="1"/>
          </p:cNvSpPr>
          <p:nvPr>
            <p:ph type="title"/>
          </p:nvPr>
        </p:nvSpPr>
        <p:spPr>
          <a:xfrm>
            <a:off x="841248" y="548640"/>
            <a:ext cx="3600860" cy="5431536"/>
          </a:xfrm>
        </p:spPr>
        <p:txBody>
          <a:bodyPr>
            <a:normAutofit/>
          </a:bodyPr>
          <a:lstStyle/>
          <a:p>
            <a:endParaRPr lang="es-ES" sz="54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D0D27CFD-E6A7-5B11-3124-97E479AF4C1A}"/>
              </a:ext>
            </a:extLst>
          </p:cNvPr>
          <p:cNvSpPr>
            <a:spLocks noGrp="1"/>
          </p:cNvSpPr>
          <p:nvPr>
            <p:ph idx="1"/>
          </p:nvPr>
        </p:nvSpPr>
        <p:spPr>
          <a:xfrm>
            <a:off x="5126418" y="552091"/>
            <a:ext cx="6224335" cy="5431536"/>
          </a:xfrm>
        </p:spPr>
        <p:txBody>
          <a:bodyPr anchor="ctr">
            <a:normAutofit/>
          </a:bodyPr>
          <a:lstStyle/>
          <a:p>
            <a:pPr marL="0" marR="0" lvl="0" indent="0" defTabSz="914400" rtl="0" eaLnBrk="0" fontAlgn="base" latinLnBrk="0" hangingPunct="0">
              <a:spcBef>
                <a:spcPct val="20000"/>
              </a:spcBef>
              <a:spcAft>
                <a:spcPct val="0"/>
              </a:spcAft>
              <a:buClrTx/>
              <a:buSzTx/>
              <a:buFontTx/>
              <a:buNone/>
              <a:tabLst/>
              <a:defRPr/>
            </a:pPr>
            <a:r>
              <a:rPr kumimoji="0" lang="es-ES" sz="2200" b="0" i="0" u="none" strike="noStrike" kern="0" cap="none" spc="0" normalizeH="0" baseline="0" noProof="0" dirty="0">
                <a:ln>
                  <a:noFill/>
                </a:ln>
                <a:effectLst/>
                <a:uLnTx/>
                <a:uFillTx/>
                <a:latin typeface="Arial"/>
                <a:ea typeface="+mn-ea"/>
                <a:cs typeface="+mn-cs"/>
              </a:rPr>
              <a:t>	</a:t>
            </a:r>
            <a:r>
              <a:rPr kumimoji="0" lang="es-ES" sz="6000" b="0" i="0" u="none" strike="noStrike" kern="0" cap="none" spc="0" normalizeH="0" baseline="0" noProof="0" dirty="0">
                <a:ln>
                  <a:noFill/>
                </a:ln>
                <a:effectLst/>
                <a:uLnTx/>
                <a:uFillTx/>
                <a:latin typeface="Segoe UI" panose="020B0502040204020203" pitchFamily="34" charset="0"/>
                <a:cs typeface="Segoe UI" panose="020B0502040204020203" pitchFamily="34" charset="0"/>
              </a:rPr>
              <a:t>ACPTITUD</a:t>
            </a:r>
            <a:r>
              <a:rPr kumimoji="0" lang="es-ES" sz="9600" b="0" i="0" u="none" strike="noStrike" kern="0" cap="none" spc="0" normalizeH="0" baseline="0" noProof="0" dirty="0">
                <a:ln>
                  <a:noFill/>
                </a:ln>
                <a:effectLst/>
                <a:uLnTx/>
                <a:uFillTx/>
                <a:latin typeface="Segoe UI" panose="020B0502040204020203" pitchFamily="34" charset="0"/>
                <a:cs typeface="Segoe UI" panose="020B0502040204020203" pitchFamily="34" charset="0"/>
              </a:rPr>
              <a:t>+</a:t>
            </a:r>
          </a:p>
          <a:p>
            <a:pPr marL="0" marR="0" lvl="0" indent="0" defTabSz="914400" rtl="0" eaLnBrk="0" fontAlgn="base" latinLnBrk="0" hangingPunct="0">
              <a:spcBef>
                <a:spcPct val="20000"/>
              </a:spcBef>
              <a:spcAft>
                <a:spcPct val="0"/>
              </a:spcAft>
              <a:buClrTx/>
              <a:buSzTx/>
              <a:buFontTx/>
              <a:buNone/>
              <a:tabLst/>
              <a:defRPr/>
            </a:pPr>
            <a:r>
              <a:rPr kumimoji="0" lang="es-ES" sz="6000" b="0" i="0" u="none" strike="noStrike" kern="0" cap="none" spc="0" normalizeH="0" baseline="0" noProof="0" dirty="0">
                <a:ln>
                  <a:noFill/>
                </a:ln>
                <a:effectLst/>
                <a:uLnTx/>
                <a:uFillTx/>
                <a:latin typeface="Segoe UI" panose="020B0502040204020203" pitchFamily="34" charset="0"/>
                <a:cs typeface="Segoe UI" panose="020B0502040204020203" pitchFamily="34" charset="0"/>
              </a:rPr>
              <a:t>	……SIEMPRE</a:t>
            </a:r>
          </a:p>
          <a:p>
            <a:endParaRPr lang="es-ES" sz="2200" dirty="0"/>
          </a:p>
        </p:txBody>
      </p:sp>
    </p:spTree>
    <p:extLst>
      <p:ext uri="{BB962C8B-B14F-4D97-AF65-F5344CB8AC3E}">
        <p14:creationId xmlns:p14="http://schemas.microsoft.com/office/powerpoint/2010/main" val="2471779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42536E5-7D39-10CA-46C6-278F20FE0739}"/>
              </a:ext>
            </a:extLst>
          </p:cNvPr>
          <p:cNvSpPr>
            <a:spLocks noGrp="1"/>
          </p:cNvSpPr>
          <p:nvPr>
            <p:ph type="title"/>
          </p:nvPr>
        </p:nvSpPr>
        <p:spPr>
          <a:xfrm>
            <a:off x="635000" y="640823"/>
            <a:ext cx="3418659" cy="5583148"/>
          </a:xfrm>
        </p:spPr>
        <p:txBody>
          <a:bodyPr anchor="ctr">
            <a:normAutofit/>
          </a:bodyPr>
          <a:lstStyle/>
          <a:p>
            <a:r>
              <a:rPr lang="es-ES" sz="4200"/>
              <a:t>MECANISMOS DE ACCIÓN</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2">
            <a:extLst>
              <a:ext uri="{FF2B5EF4-FFF2-40B4-BE49-F238E27FC236}">
                <a16:creationId xmlns:a16="http://schemas.microsoft.com/office/drawing/2014/main" id="{3D4D74FE-FC1A-7702-BC22-66CF4A152450}"/>
              </a:ext>
            </a:extLst>
          </p:cNvPr>
          <p:cNvGraphicFramePr>
            <a:graphicFrameLocks noGrp="1"/>
          </p:cNvGraphicFramePr>
          <p:nvPr>
            <p:ph idx="1"/>
            <p:extLst>
              <p:ext uri="{D42A27DB-BD31-4B8C-83A1-F6EECF244321}">
                <p14:modId xmlns:p14="http://schemas.microsoft.com/office/powerpoint/2010/main" val="4019513082"/>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730009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160</TotalTime>
  <Words>3536</Words>
  <Application>Microsoft Office PowerPoint</Application>
  <PresentationFormat>Panorámica</PresentationFormat>
  <Paragraphs>321</Paragraphs>
  <Slides>39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39</vt:i4>
      </vt:variant>
    </vt:vector>
  </HeadingPairs>
  <TitlesOfParts>
    <vt:vector size="45" baseType="lpstr">
      <vt:lpstr>Aptos</vt:lpstr>
      <vt:lpstr>Aptos Display</vt:lpstr>
      <vt:lpstr>Arial</vt:lpstr>
      <vt:lpstr>Calibri</vt:lpstr>
      <vt:lpstr>Segoe UI</vt:lpstr>
      <vt:lpstr>Tema de Office</vt:lpstr>
      <vt:lpstr>Actitud Vital Positiva y Salud</vt:lpstr>
      <vt:lpstr>OBJETIVOS DE LA PRESENTACIÓN </vt:lpstr>
      <vt:lpstr>Factores  determinantes de la Salud</vt:lpstr>
      <vt:lpstr>Actitud: ¿Qué es?</vt:lpstr>
      <vt:lpstr>Puntos clave de la perspectiva de Eiser </vt:lpstr>
      <vt:lpstr>¿POR QUÉ IMPORTA LA ACTITUD? </vt:lpstr>
      <vt:lpstr>Actitud  vs Aptitud</vt:lpstr>
      <vt:lpstr>Presentación de PowerPoint</vt:lpstr>
      <vt:lpstr>MECANISMOS DE ACCIÓN</vt:lpstr>
      <vt:lpstr>RECOMENDACIONES PRÁCTICAS</vt:lpstr>
      <vt:lpstr>RECOMENDACIONES PRÁCTICAS II</vt:lpstr>
      <vt:lpstr>TEORÍAS PSICOLÓGICAS CLAVE </vt:lpstr>
      <vt:lpstr> PSICOLOGÍA POSITIVA </vt:lpstr>
      <vt:lpstr>MODELO DE CREENCIAS DE SALUD (HBM) </vt:lpstr>
      <vt:lpstr>TEORÍA DE LA ACCIÓN PLANIFICADA (Ajzen) </vt:lpstr>
      <vt:lpstr>AUTOEFICACIA (Bandura) </vt:lpstr>
      <vt:lpstr>SALUD POSITIVA (Huber) </vt:lpstr>
      <vt:lpstr>AFRONTAMIENTO DEL ESTRÉS (Lazarus y Folkman) </vt:lpstr>
      <vt:lpstr>Ser agradecido</vt:lpstr>
      <vt:lpstr>Establece un nuevo ritual de vez de cuando que te haga sentirte mejor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CONCLUSIONES </vt:lpstr>
      <vt:lpstr>PREGUNTAS Y CIERRE </vt:lpstr>
      <vt:lpstr>CUALIDADES  +  VS   -</vt:lpstr>
      <vt:lpstr>CUALIDADES    +  VS   -</vt:lpstr>
      <vt:lpstr>Las «raíces de la vida positiva»</vt:lpstr>
      <vt:lpstr>Recursos cotidianos que no debes ignorar</vt:lpstr>
      <vt:lpstr> Actitud para una incorporación saludable a nuevas situaciones </vt:lpstr>
      <vt:lpstr>“Un pesimista ve la dificultad en cada oportunidad; un optimista ve la oportunidad en cada dificultad”.        Winston Churchill  </vt:lpstr>
      <vt:lpstr>🟢 Frase final:</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 Ignacio Ferrando Morant</dc:creator>
  <cp:lastModifiedBy>Jose Ignacio Ferrando Morant</cp:lastModifiedBy>
  <cp:revision>50</cp:revision>
  <dcterms:created xsi:type="dcterms:W3CDTF">2026-04-13T08:39:38Z</dcterms:created>
  <dcterms:modified xsi:type="dcterms:W3CDTF">2026-04-15T07:12:44Z</dcterms:modified>
</cp:coreProperties>
</file>